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0"/>
  </p:notesMasterIdLst>
  <p:sldIdLst>
    <p:sldId id="269" r:id="rId3"/>
    <p:sldId id="270" r:id="rId4"/>
    <p:sldId id="257" r:id="rId5"/>
    <p:sldId id="273" r:id="rId6"/>
    <p:sldId id="267" r:id="rId7"/>
    <p:sldId id="274" r:id="rId8"/>
    <p:sldId id="275" r:id="rId9"/>
    <p:sldId id="266" r:id="rId10"/>
    <p:sldId id="297" r:id="rId11"/>
    <p:sldId id="265" r:id="rId12"/>
    <p:sldId id="258" r:id="rId13"/>
    <p:sldId id="259" r:id="rId14"/>
    <p:sldId id="260" r:id="rId15"/>
    <p:sldId id="261" r:id="rId16"/>
    <p:sldId id="272"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98" r:id="rId31"/>
    <p:sldId id="292" r:id="rId32"/>
    <p:sldId id="293" r:id="rId33"/>
    <p:sldId id="294" r:id="rId34"/>
    <p:sldId id="296" r:id="rId35"/>
    <p:sldId id="295" r:id="rId36"/>
    <p:sldId id="289" r:id="rId37"/>
    <p:sldId id="290" r:id="rId38"/>
    <p:sldId id="291" r:id="rId3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e, Angela" initials="WA" lastIdx="1" clrIdx="0">
    <p:extLst>
      <p:ext uri="{19B8F6BF-5375-455C-9EA6-DF929625EA0E}">
        <p15:presenceInfo xmlns:p15="http://schemas.microsoft.com/office/powerpoint/2012/main" userId="S-1-5-21-2233754182-3121664730-3311423551-26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4675" autoAdjust="0"/>
  </p:normalViewPr>
  <p:slideViewPr>
    <p:cSldViewPr>
      <p:cViewPr varScale="1">
        <p:scale>
          <a:sx n="117" d="100"/>
          <a:sy n="117" d="100"/>
        </p:scale>
        <p:origin x="1416" y="82"/>
      </p:cViewPr>
      <p:guideLst>
        <p:guide orient="horz" pos="2160"/>
        <p:guide pos="2880"/>
      </p:guideLst>
    </p:cSldViewPr>
  </p:slideViewPr>
  <p:outlineViewPr>
    <p:cViewPr>
      <p:scale>
        <a:sx n="33" d="100"/>
        <a:sy n="33" d="100"/>
      </p:scale>
      <p:origin x="0" y="150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8T08:40:09.055"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4327D2A8-EA0A-42B0-BA85-0BD0BE4F3D32}" type="datetimeFigureOut">
              <a:rPr lang="en-US" smtClean="0"/>
              <a:t>5/16/2023</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699A2694-2A68-4E25-8214-478F274C7FB8}" type="slidenum">
              <a:rPr lang="en-US" smtClean="0"/>
              <a:t>‹#›</a:t>
            </a:fld>
            <a:endParaRPr lang="en-US"/>
          </a:p>
        </p:txBody>
      </p:sp>
    </p:spTree>
    <p:extLst>
      <p:ext uri="{BB962C8B-B14F-4D97-AF65-F5344CB8AC3E}">
        <p14:creationId xmlns:p14="http://schemas.microsoft.com/office/powerpoint/2010/main" val="3381838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63135" indent="-293513">
              <a:defRPr>
                <a:solidFill>
                  <a:schemeClr val="tx1"/>
                </a:solidFill>
                <a:latin typeface="Calibri" pitchFamily="34" charset="0"/>
              </a:defRPr>
            </a:lvl2pPr>
            <a:lvl3pPr marL="1174053" indent="-234811">
              <a:defRPr>
                <a:solidFill>
                  <a:schemeClr val="tx1"/>
                </a:solidFill>
                <a:latin typeface="Calibri" pitchFamily="34" charset="0"/>
              </a:defRPr>
            </a:lvl3pPr>
            <a:lvl4pPr marL="1643673" indent="-234811">
              <a:defRPr>
                <a:solidFill>
                  <a:schemeClr val="tx1"/>
                </a:solidFill>
                <a:latin typeface="Calibri" pitchFamily="34" charset="0"/>
              </a:defRPr>
            </a:lvl4pPr>
            <a:lvl5pPr marL="2113295" indent="-234811">
              <a:defRPr>
                <a:solidFill>
                  <a:schemeClr val="tx1"/>
                </a:solidFill>
                <a:latin typeface="Calibri" pitchFamily="34" charset="0"/>
              </a:defRPr>
            </a:lvl5pPr>
            <a:lvl6pPr marL="2582916" indent="-234811" fontAlgn="base">
              <a:spcBef>
                <a:spcPct val="0"/>
              </a:spcBef>
              <a:spcAft>
                <a:spcPct val="0"/>
              </a:spcAft>
              <a:defRPr>
                <a:solidFill>
                  <a:schemeClr val="tx1"/>
                </a:solidFill>
                <a:latin typeface="Calibri" pitchFamily="34" charset="0"/>
              </a:defRPr>
            </a:lvl6pPr>
            <a:lvl7pPr marL="3052537" indent="-234811" fontAlgn="base">
              <a:spcBef>
                <a:spcPct val="0"/>
              </a:spcBef>
              <a:spcAft>
                <a:spcPct val="0"/>
              </a:spcAft>
              <a:defRPr>
                <a:solidFill>
                  <a:schemeClr val="tx1"/>
                </a:solidFill>
                <a:latin typeface="Calibri" pitchFamily="34" charset="0"/>
              </a:defRPr>
            </a:lvl7pPr>
            <a:lvl8pPr marL="3522158" indent="-234811" fontAlgn="base">
              <a:spcBef>
                <a:spcPct val="0"/>
              </a:spcBef>
              <a:spcAft>
                <a:spcPct val="0"/>
              </a:spcAft>
              <a:defRPr>
                <a:solidFill>
                  <a:schemeClr val="tx1"/>
                </a:solidFill>
                <a:latin typeface="Calibri" pitchFamily="34" charset="0"/>
              </a:defRPr>
            </a:lvl8pPr>
            <a:lvl9pPr marL="3991779" indent="-234811" fontAlgn="base">
              <a:spcBef>
                <a:spcPct val="0"/>
              </a:spcBef>
              <a:spcAft>
                <a:spcPct val="0"/>
              </a:spcAft>
              <a:defRPr>
                <a:solidFill>
                  <a:schemeClr val="tx1"/>
                </a:solidFill>
                <a:latin typeface="Calibri" pitchFamily="34" charset="0"/>
              </a:defRPr>
            </a:lvl9pPr>
          </a:lstStyle>
          <a:p>
            <a:fld id="{FBF519CA-A25A-49CE-AA14-E236E99F8ED9}"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0558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p:cNvSpPr>
          <p:nvPr>
            <p:ph type="sldImg"/>
          </p:nvPr>
        </p:nvSpPr>
        <p:spPr bwMode="auto">
          <a:xfrm>
            <a:off x="1196975" y="701675"/>
            <a:ext cx="4683125" cy="3511550"/>
          </a:xfrm>
          <a:prstGeom prst="rect">
            <a:avLst/>
          </a:prstGeom>
          <a:solidFill>
            <a:srgbClr val="FFFFFF"/>
          </a:solidFill>
          <a:ln>
            <a:solidFill>
              <a:srgbClr val="000000"/>
            </a:solidFill>
            <a:miter lim="800000"/>
            <a:headEnd/>
            <a:tailEnd/>
          </a:ln>
        </p:spPr>
      </p:sp>
      <p:sp>
        <p:nvSpPr>
          <p:cNvPr id="99331" name="Notes Placeholder 2"/>
          <p:cNvSpPr>
            <a:spLocks noGrp="1"/>
          </p:cNvSpPr>
          <p:nvPr>
            <p:ph type="body" idx="1"/>
          </p:nvPr>
        </p:nvSpPr>
        <p:spPr bwMode="auto">
          <a:xfrm>
            <a:off x="707708" y="4447461"/>
            <a:ext cx="5661660" cy="4213384"/>
          </a:xfrm>
          <a:prstGeom prst="rect">
            <a:avLst/>
          </a:prstGeom>
          <a:solidFill>
            <a:srgbClr val="FFFFFF"/>
          </a:solidFill>
          <a:ln>
            <a:solidFill>
              <a:srgbClr val="000000"/>
            </a:solidFill>
            <a:miter lim="800000"/>
            <a:headEnd/>
            <a:tailEnd/>
          </a:ln>
        </p:spPr>
        <p:txBody>
          <a:bodyPr lIns="93924" tIns="46962" rIns="93924" bIns="46962"/>
          <a:lstStyle/>
          <a:p>
            <a:pPr>
              <a:spcBef>
                <a:spcPct val="0"/>
              </a:spcBef>
            </a:pPr>
            <a:endParaRPr lang="en-US" dirty="0" smtClean="0"/>
          </a:p>
        </p:txBody>
      </p:sp>
      <p:sp>
        <p:nvSpPr>
          <p:cNvPr id="99332" name="Slide Number Placeholder 3"/>
          <p:cNvSpPr txBox="1">
            <a:spLocks noGrp="1"/>
          </p:cNvSpPr>
          <p:nvPr/>
        </p:nvSpPr>
        <p:spPr bwMode="auto">
          <a:xfrm>
            <a:off x="4008706" y="8893296"/>
            <a:ext cx="3066733" cy="468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24" tIns="46962" rIns="93924" bIns="46962"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pPr>
            <a:fld id="{AB1AA7BF-BD77-46BD-B45A-80CD48AB74E2}" type="slidenum">
              <a:rPr lang="en-US" sz="1200">
                <a:solidFill>
                  <a:prstClr val="black"/>
                </a:solidFill>
              </a:rPr>
              <a:pPr algn="r" fontAlgn="base">
                <a:spcBef>
                  <a:spcPct val="0"/>
                </a:spcBef>
                <a:spcAft>
                  <a:spcPct val="0"/>
                </a:spcAft>
              </a:pPr>
              <a:t>2</a:t>
            </a:fld>
            <a:endParaRPr lang="en-US" sz="1200">
              <a:solidFill>
                <a:prstClr val="black"/>
              </a:solidFill>
            </a:endParaRPr>
          </a:p>
        </p:txBody>
      </p:sp>
    </p:spTree>
    <p:extLst>
      <p:ext uri="{BB962C8B-B14F-4D97-AF65-F5344CB8AC3E}">
        <p14:creationId xmlns:p14="http://schemas.microsoft.com/office/powerpoint/2010/main" val="2518882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47C52FC-7421-43FA-B9CD-E6A5F4888F79}" type="datetime1">
              <a:rPr lang="en-US" smtClean="0"/>
              <a:t>5/16/2023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Technical College System of Georgia</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B46844-B081-4CCE-97E0-DC16986513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B5D83E-4EA2-4FBA-91FD-6983A176A82A}"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3FA796-03EB-4270-B499-DBE66002B3BA}"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040BF8-F72D-466E-9508-6D07C4B80AC9}"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5FFEFD-FCAF-4ACB-B170-38741AE15F4F}"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D484CD9-8BC9-41F2-B996-04520D0A988F}"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43C1AB-59D8-4345-8A13-A4B8B661038D}" type="datetime1">
              <a:rPr lang="en-US" smtClean="0"/>
              <a:t>5/16/2023</a:t>
            </a:fld>
            <a:endParaRPr lang="en-US"/>
          </a:p>
        </p:txBody>
      </p:sp>
      <p:sp>
        <p:nvSpPr>
          <p:cNvPr id="6" name="Footer Placeholder 5"/>
          <p:cNvSpPr>
            <a:spLocks noGrp="1"/>
          </p:cNvSpPr>
          <p:nvPr>
            <p:ph type="ftr" sz="quarter" idx="11"/>
          </p:nvPr>
        </p:nvSpPr>
        <p:spPr/>
        <p:txBody>
          <a:bodyPr/>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p>
            <a:fld id="{B9B46844-B081-4CCE-97E0-DC169865139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A46F7-07CA-4505-BE10-0E8249423364}" type="datetime1">
              <a:rPr lang="en-US" smtClean="0"/>
              <a:t>5/16/2023</a:t>
            </a:fld>
            <a:endParaRPr lang="en-US"/>
          </a:p>
        </p:txBody>
      </p:sp>
      <p:sp>
        <p:nvSpPr>
          <p:cNvPr id="8" name="Footer Placeholder 7"/>
          <p:cNvSpPr>
            <a:spLocks noGrp="1"/>
          </p:cNvSpPr>
          <p:nvPr>
            <p:ph type="ftr" sz="quarter" idx="11"/>
          </p:nvPr>
        </p:nvSpPr>
        <p:spPr/>
        <p:txBody>
          <a:bodyPr/>
          <a:lstStyle/>
          <a:p>
            <a:r>
              <a:rPr lang="en-US" smtClean="0"/>
              <a:t>Technical College System of Georgia</a:t>
            </a:r>
            <a:endParaRPr lang="en-US"/>
          </a:p>
        </p:txBody>
      </p:sp>
      <p:sp>
        <p:nvSpPr>
          <p:cNvPr id="9" name="Slide Number Placeholder 8"/>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8A194D-DAA5-4837-BD23-AF814A5DC393}" type="datetime1">
              <a:rPr lang="en-US" smtClean="0"/>
              <a:t>5/16/2023</a:t>
            </a:fld>
            <a:endParaRPr lang="en-US"/>
          </a:p>
        </p:txBody>
      </p:sp>
      <p:sp>
        <p:nvSpPr>
          <p:cNvPr id="4" name="Footer Placeholder 3"/>
          <p:cNvSpPr>
            <a:spLocks noGrp="1"/>
          </p:cNvSpPr>
          <p:nvPr>
            <p:ph type="ftr" sz="quarter" idx="11"/>
          </p:nvPr>
        </p:nvSpPr>
        <p:spPr/>
        <p:txBody>
          <a:bodyPr/>
          <a:lstStyle/>
          <a:p>
            <a:r>
              <a:rPr lang="en-US" smtClean="0"/>
              <a:t>Technical College System of Georgia</a:t>
            </a:r>
            <a:endParaRPr lang="en-US"/>
          </a:p>
        </p:txBody>
      </p:sp>
      <p:sp>
        <p:nvSpPr>
          <p:cNvPr id="5" name="Slide Number Placeholder 4"/>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CC335-07C5-451E-B67E-E0B1F2019E58}" type="datetime1">
              <a:rPr lang="en-US" smtClean="0"/>
              <a:t>5/16/2023</a:t>
            </a:fld>
            <a:endParaRPr lang="en-US"/>
          </a:p>
        </p:txBody>
      </p:sp>
      <p:sp>
        <p:nvSpPr>
          <p:cNvPr id="3" name="Footer Placeholder 2"/>
          <p:cNvSpPr>
            <a:spLocks noGrp="1"/>
          </p:cNvSpPr>
          <p:nvPr>
            <p:ph type="ftr" sz="quarter" idx="11"/>
          </p:nvPr>
        </p:nvSpPr>
        <p:spPr/>
        <p:txBody>
          <a:bodyPr/>
          <a:lstStyle/>
          <a:p>
            <a:r>
              <a:rPr lang="en-US" smtClean="0"/>
              <a:t>Technical College System of Georgia</a:t>
            </a:r>
            <a:endParaRPr lang="en-US"/>
          </a:p>
        </p:txBody>
      </p:sp>
      <p:sp>
        <p:nvSpPr>
          <p:cNvPr id="4" name="Slide Number Placeholder 3"/>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7C2B6F3-2B31-42EA-A87F-4D9B52F5B439}" type="datetime1">
              <a:rPr lang="en-US" smtClean="0"/>
              <a:t>5/16/2023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Technical College System of Georgia</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B46844-B081-4CCE-97E0-DC16986513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DFA92D-E089-4E5A-A89E-10CADA7D2457}"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2E1AE-A582-428C-8AD6-A46C372D5B63}" type="datetime1">
              <a:rPr lang="en-US" smtClean="0"/>
              <a:t>5/16/2023</a:t>
            </a:fld>
            <a:endParaRPr lang="en-US"/>
          </a:p>
        </p:txBody>
      </p:sp>
      <p:sp>
        <p:nvSpPr>
          <p:cNvPr id="6" name="Footer Placeholder 5"/>
          <p:cNvSpPr>
            <a:spLocks noGrp="1"/>
          </p:cNvSpPr>
          <p:nvPr>
            <p:ph type="ftr" sz="quarter" idx="11"/>
          </p:nvPr>
        </p:nvSpPr>
        <p:spPr/>
        <p:txBody>
          <a:bodyPr/>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FACB6-6903-4754-877C-49A592971B82}"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6ED95-67B5-4260-801F-1437072ED378}"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C8C073-C8E3-4F3D-BEFA-BCF4ADB6C825}" type="datetime1">
              <a:rPr lang="en-US" smtClean="0"/>
              <a:t>5/16/2023</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CEFE79-E9EB-44C1-BDED-53F2E2B12A2D}" type="datetime1">
              <a:rPr lang="en-US" smtClean="0"/>
              <a:t>5/16/2023</a:t>
            </a:fld>
            <a:endParaRPr lang="en-US"/>
          </a:p>
        </p:txBody>
      </p:sp>
      <p:sp>
        <p:nvSpPr>
          <p:cNvPr id="6" name="Footer Placeholder 5"/>
          <p:cNvSpPr>
            <a:spLocks noGrp="1"/>
          </p:cNvSpPr>
          <p:nvPr>
            <p:ph type="ftr" sz="quarter" idx="11"/>
          </p:nvPr>
        </p:nvSpPr>
        <p:spPr/>
        <p:txBody>
          <a:bodyPr/>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p>
            <a:fld id="{B9B46844-B081-4CCE-97E0-DC1698651399}"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685FF2-3581-4779-A289-FBBD60DB1BCF}" type="datetime1">
              <a:rPr lang="en-US" smtClean="0"/>
              <a:t>5/16/2023</a:t>
            </a:fld>
            <a:endParaRPr lang="en-US"/>
          </a:p>
        </p:txBody>
      </p:sp>
      <p:sp>
        <p:nvSpPr>
          <p:cNvPr id="8" name="Footer Placeholder 7"/>
          <p:cNvSpPr>
            <a:spLocks noGrp="1"/>
          </p:cNvSpPr>
          <p:nvPr>
            <p:ph type="ftr" sz="quarter" idx="11"/>
          </p:nvPr>
        </p:nvSpPr>
        <p:spPr/>
        <p:txBody>
          <a:bodyPr/>
          <a:lstStyle/>
          <a:p>
            <a:r>
              <a:rPr lang="en-US" smtClean="0"/>
              <a:t>Technical College System of Georgia</a:t>
            </a:r>
            <a:endParaRPr lang="en-US"/>
          </a:p>
        </p:txBody>
      </p:sp>
      <p:sp>
        <p:nvSpPr>
          <p:cNvPr id="9" name="Slide Number Placeholder 8"/>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6A5008-7207-4C2E-AEAE-F88E151275A7}" type="datetime1">
              <a:rPr lang="en-US" smtClean="0"/>
              <a:t>5/16/2023</a:t>
            </a:fld>
            <a:endParaRPr lang="en-US"/>
          </a:p>
        </p:txBody>
      </p:sp>
      <p:sp>
        <p:nvSpPr>
          <p:cNvPr id="4" name="Footer Placeholder 3"/>
          <p:cNvSpPr>
            <a:spLocks noGrp="1"/>
          </p:cNvSpPr>
          <p:nvPr>
            <p:ph type="ftr" sz="quarter" idx="11"/>
          </p:nvPr>
        </p:nvSpPr>
        <p:spPr/>
        <p:txBody>
          <a:bodyPr/>
          <a:lstStyle/>
          <a:p>
            <a:r>
              <a:rPr lang="en-US" smtClean="0"/>
              <a:t>Technical College System of Georgia</a:t>
            </a:r>
            <a:endParaRPr lang="en-US"/>
          </a:p>
        </p:txBody>
      </p:sp>
      <p:sp>
        <p:nvSpPr>
          <p:cNvPr id="5" name="Slide Number Placeholder 4"/>
          <p:cNvSpPr>
            <a:spLocks noGrp="1"/>
          </p:cNvSpPr>
          <p:nvPr>
            <p:ph type="sldNum" sz="quarter" idx="12"/>
          </p:nvPr>
        </p:nvSpPr>
        <p:spPr/>
        <p:txBody>
          <a:bodyPr/>
          <a:lstStyle/>
          <a:p>
            <a:fld id="{B9B46844-B081-4CCE-97E0-DC1698651399}"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E4ABB-0317-41FC-9A9E-C3F43DF40722}" type="datetime1">
              <a:rPr lang="en-US" smtClean="0"/>
              <a:t>5/16/2023</a:t>
            </a:fld>
            <a:endParaRPr lang="en-US"/>
          </a:p>
        </p:txBody>
      </p:sp>
      <p:sp>
        <p:nvSpPr>
          <p:cNvPr id="3" name="Footer Placeholder 2"/>
          <p:cNvSpPr>
            <a:spLocks noGrp="1"/>
          </p:cNvSpPr>
          <p:nvPr>
            <p:ph type="ftr" sz="quarter" idx="11"/>
          </p:nvPr>
        </p:nvSpPr>
        <p:spPr/>
        <p:txBody>
          <a:bodyPr/>
          <a:lstStyle/>
          <a:p>
            <a:r>
              <a:rPr lang="en-US" smtClean="0"/>
              <a:t>Technical College System of Georgia</a:t>
            </a:r>
            <a:endParaRPr lang="en-US"/>
          </a:p>
        </p:txBody>
      </p:sp>
      <p:sp>
        <p:nvSpPr>
          <p:cNvPr id="4" name="Slide Number Placeholder 3"/>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CA739D1-3997-41DA-B46D-C6EC0C498344}" type="datetime1">
              <a:rPr lang="en-US" smtClean="0"/>
              <a:t>5/16/2023</a:t>
            </a:fld>
            <a:endParaRPr lang="en-US"/>
          </a:p>
        </p:txBody>
      </p:sp>
      <p:sp>
        <p:nvSpPr>
          <p:cNvPr id="6" name="Footer Placeholder 5"/>
          <p:cNvSpPr>
            <a:spLocks noGrp="1"/>
          </p:cNvSpPr>
          <p:nvPr>
            <p:ph type="ftr" sz="quarter" idx="11"/>
          </p:nvPr>
        </p:nvSpPr>
        <p:spPr/>
        <p:txBody>
          <a:bodyPr/>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47F3B8-A786-4B66-A849-9EBCF3D0B9A3}" type="datetime1">
              <a:rPr lang="en-US" smtClean="0"/>
              <a:t>5/16/2023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B46844-B081-4CCE-97E0-DC169865139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2A581A-6EC6-46E2-A748-5E2AACE0F010}" type="datetime1">
              <a:rPr lang="en-US" smtClean="0"/>
              <a:t>5/16/2023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Technical College System of Georgia</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B46844-B081-4CCE-97E0-DC16986513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DA7BE89-7204-4090-B9FC-EB93B8A66677}" type="datetime1">
              <a:rPr lang="en-US" smtClean="0"/>
              <a:t>5/16/2023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Technical College System of Georgia</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9B46844-B081-4CCE-97E0-DC16986513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 Id="rId4" Type="http://schemas.openxmlformats.org/officeDocument/2006/relationships/image" Target="../media/image16.gif"/></Relationships>
</file>

<file path=ppt/slides/_rels/slide37.xml.rels><?xml version="1.0" encoding="UTF-8" standalone="yes"?>
<Relationships xmlns="http://schemas.openxmlformats.org/package/2006/relationships"><Relationship Id="rId3" Type="http://schemas.openxmlformats.org/officeDocument/2006/relationships/hyperlink" Target="mailto:tmoore@tcsg.edu" TargetMode="External"/><Relationship Id="rId2" Type="http://schemas.openxmlformats.org/officeDocument/2006/relationships/hyperlink" Target="mailto:awhite@tcsg.edu"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dirty="0" smtClean="0">
                <a:solidFill>
                  <a:prstClr val="white"/>
                </a:solidFill>
              </a:rPr>
              <a:t>1</a:t>
            </a:r>
            <a:endParaRPr lang="en-US" dirty="0">
              <a:solidFill>
                <a:prstClr val="white"/>
              </a:solidFill>
            </a:endParaRPr>
          </a:p>
        </p:txBody>
      </p:sp>
      <p:sp>
        <p:nvSpPr>
          <p:cNvPr id="15361" name="Content Placeholder 2"/>
          <p:cNvSpPr>
            <a:spLocks noGrp="1"/>
          </p:cNvSpPr>
          <p:nvPr>
            <p:ph idx="1"/>
          </p:nvPr>
        </p:nvSpPr>
        <p:spPr>
          <a:xfrm>
            <a:off x="457200" y="609600"/>
            <a:ext cx="8229600" cy="5516563"/>
          </a:xfrm>
        </p:spPr>
        <p:txBody>
          <a:bodyPr/>
          <a:lstStyle/>
          <a:p>
            <a:pPr algn="ctr">
              <a:buFont typeface="Arial" charset="0"/>
              <a:buNone/>
            </a:pPr>
            <a:endParaRPr lang="en-US" sz="5400" b="1" dirty="0" smtClean="0"/>
          </a:p>
          <a:p>
            <a:pPr algn="ctr">
              <a:buFont typeface="Arial" charset="0"/>
              <a:buNone/>
            </a:pPr>
            <a:r>
              <a:rPr lang="en-US" sz="5400" b="1" dirty="0" smtClean="0"/>
              <a:t>Technical College System of Georgia </a:t>
            </a:r>
          </a:p>
          <a:p>
            <a:pPr algn="ctr">
              <a:buFont typeface="Arial" charset="0"/>
              <a:buNone/>
            </a:pPr>
            <a:endParaRPr lang="en-US" sz="1000" i="1" dirty="0" smtClean="0"/>
          </a:p>
          <a:p>
            <a:pPr algn="ctr">
              <a:buFont typeface="Arial" charset="0"/>
              <a:buNone/>
            </a:pPr>
            <a:r>
              <a:rPr lang="en-US" sz="3600" i="1" dirty="0" smtClean="0"/>
              <a:t>FY23 Year-End Processing   </a:t>
            </a:r>
          </a:p>
          <a:p>
            <a:pPr algn="ctr">
              <a:buFont typeface="Arial" charset="0"/>
              <a:buNone/>
            </a:pPr>
            <a:endParaRPr lang="en-US" sz="1200" i="1" dirty="0" smtClean="0"/>
          </a:p>
        </p:txBody>
      </p:sp>
      <p:sp>
        <p:nvSpPr>
          <p:cNvPr id="3" name="Footer Placeholder 2"/>
          <p:cNvSpPr>
            <a:spLocks noGrp="1"/>
          </p:cNvSpPr>
          <p:nvPr>
            <p:ph type="ftr" sz="quarter" idx="11"/>
          </p:nvPr>
        </p:nvSpPr>
        <p:spPr/>
        <p:txBody>
          <a:bodyPr/>
          <a:lstStyle/>
          <a:p>
            <a:r>
              <a:rPr lang="en-US" smtClean="0"/>
              <a:t>Technical College System of Georgia</a:t>
            </a:r>
            <a:endParaRPr lang="en-US"/>
          </a:p>
        </p:txBody>
      </p:sp>
    </p:spTree>
    <p:extLst>
      <p:ext uri="{BB962C8B-B14F-4D97-AF65-F5344CB8AC3E}">
        <p14:creationId xmlns:p14="http://schemas.microsoft.com/office/powerpoint/2010/main" val="1880828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47500" lnSpcReduction="20000"/>
          </a:bodyPr>
          <a:lstStyle/>
          <a:p>
            <a:r>
              <a:rPr lang="en-US" sz="4200" dirty="0" smtClean="0"/>
              <a:t>No </a:t>
            </a:r>
            <a:r>
              <a:rPr lang="en-US" sz="4200" dirty="0"/>
              <a:t>payments should be made via the web after some cut off time </a:t>
            </a:r>
            <a:r>
              <a:rPr lang="en-US" sz="4200" dirty="0" smtClean="0"/>
              <a:t>or NLT the AM of June 30.</a:t>
            </a:r>
            <a:r>
              <a:rPr lang="en-US" sz="4200" dirty="0"/>
              <a:t>  Make sure </a:t>
            </a:r>
            <a:r>
              <a:rPr lang="en-US" sz="4200" i="1" dirty="0"/>
              <a:t>RTS Manager</a:t>
            </a:r>
            <a:r>
              <a:rPr lang="en-US" sz="4200" dirty="0"/>
              <a:t> and the web are shut down. </a:t>
            </a:r>
            <a:r>
              <a:rPr lang="en-US" sz="4200" dirty="0" smtClean="0"/>
              <a:t> Have BPLs disable links for web student payments, online applications and transcripts.</a:t>
            </a:r>
            <a:endParaRPr lang="en-US" sz="4200" dirty="0"/>
          </a:p>
          <a:p>
            <a:r>
              <a:rPr lang="en-US" sz="4200" dirty="0" smtClean="0"/>
              <a:t>If you use Web Transcript, set </a:t>
            </a:r>
            <a:r>
              <a:rPr lang="en-US" sz="4200" i="1" dirty="0" smtClean="0"/>
              <a:t>GTVSDAX</a:t>
            </a:r>
            <a:r>
              <a:rPr lang="en-US" sz="4200" dirty="0" smtClean="0"/>
              <a:t> internal code to N for the external code TRANSREQ.  </a:t>
            </a:r>
            <a:endParaRPr lang="en-US" sz="4200" dirty="0"/>
          </a:p>
          <a:p>
            <a:r>
              <a:rPr lang="en-US" sz="4200" dirty="0" smtClean="0"/>
              <a:t>ALL </a:t>
            </a:r>
            <a:r>
              <a:rPr lang="en-US" sz="4200" dirty="0"/>
              <a:t>cashier sessions should be finalized, fed, and </a:t>
            </a:r>
            <a:r>
              <a:rPr lang="en-US" sz="4200" b="1" dirty="0"/>
              <a:t>reported at some cut off time </a:t>
            </a:r>
            <a:r>
              <a:rPr lang="en-US" sz="4200" b="1" dirty="0" smtClean="0"/>
              <a:t>NLT June </a:t>
            </a:r>
            <a:r>
              <a:rPr lang="en-US" sz="4200" b="1" dirty="0"/>
              <a:t>30.  </a:t>
            </a:r>
            <a:r>
              <a:rPr lang="en-US" sz="4200" i="1" dirty="0"/>
              <a:t>TGACSPV </a:t>
            </a:r>
            <a:r>
              <a:rPr lang="en-US" sz="4200" dirty="0"/>
              <a:t>(the first screen) must be empty; there should be no skipped data on </a:t>
            </a:r>
            <a:r>
              <a:rPr lang="en-US" sz="4200" i="1" dirty="0"/>
              <a:t>TGRFEED</a:t>
            </a:r>
            <a:r>
              <a:rPr lang="en-US" sz="4200" dirty="0" smtClean="0"/>
              <a:t>. Unless you are future dating.   </a:t>
            </a:r>
            <a:endParaRPr lang="en-US" sz="4200" dirty="0"/>
          </a:p>
          <a:p>
            <a:r>
              <a:rPr lang="en-US" sz="4200" dirty="0" smtClean="0"/>
              <a:t>All </a:t>
            </a:r>
            <a:r>
              <a:rPr lang="en-US" sz="4200" dirty="0"/>
              <a:t>application of payment errors should be </a:t>
            </a:r>
            <a:r>
              <a:rPr lang="en-US" sz="4200" dirty="0" smtClean="0"/>
              <a:t>verified and/or </a:t>
            </a:r>
            <a:r>
              <a:rPr lang="en-US" sz="4200" dirty="0"/>
              <a:t>corrected.   </a:t>
            </a:r>
            <a:r>
              <a:rPr lang="en-US" sz="4200" dirty="0" smtClean="0"/>
              <a:t>If no future dating, set </a:t>
            </a:r>
            <a:r>
              <a:rPr lang="en-US" sz="4200" dirty="0" err="1" smtClean="0"/>
              <a:t>Parm</a:t>
            </a:r>
            <a:r>
              <a:rPr lang="en-US" sz="4200" dirty="0" smtClean="0"/>
              <a:t> 9=Y to find students with issues. </a:t>
            </a:r>
          </a:p>
          <a:p>
            <a:r>
              <a:rPr lang="en-US" sz="4200" dirty="0" smtClean="0"/>
              <a:t>Use </a:t>
            </a:r>
            <a:r>
              <a:rPr lang="en-US" sz="4200" i="1" dirty="0" smtClean="0"/>
              <a:t>ZFRAUDT</a:t>
            </a:r>
            <a:r>
              <a:rPr lang="en-US" sz="4200" dirty="0" smtClean="0"/>
              <a:t> to identify any final Application </a:t>
            </a:r>
            <a:r>
              <a:rPr lang="en-US" sz="4200" dirty="0"/>
              <a:t>of Payment </a:t>
            </a:r>
            <a:r>
              <a:rPr lang="en-US" sz="4200" dirty="0" smtClean="0"/>
              <a:t>errors</a:t>
            </a:r>
            <a:r>
              <a:rPr lang="en-US" sz="4200" dirty="0"/>
              <a:t> </a:t>
            </a:r>
            <a:r>
              <a:rPr lang="en-US" sz="4200" dirty="0" smtClean="0"/>
              <a:t>(pop </a:t>
            </a:r>
            <a:r>
              <a:rPr lang="en-US" sz="4200" dirty="0" err="1" smtClean="0"/>
              <a:t>sels</a:t>
            </a:r>
            <a:r>
              <a:rPr lang="en-US" sz="4200" dirty="0" smtClean="0"/>
              <a:t> can also be run).</a:t>
            </a:r>
            <a:endParaRPr lang="en-US" sz="4200" dirty="0"/>
          </a:p>
          <a:p>
            <a:endParaRPr lang="en-US" sz="2400" dirty="0"/>
          </a:p>
        </p:txBody>
      </p:sp>
      <p:sp>
        <p:nvSpPr>
          <p:cNvPr id="2" name="Title 1"/>
          <p:cNvSpPr>
            <a:spLocks noGrp="1"/>
          </p:cNvSpPr>
          <p:nvPr>
            <p:ph type="title"/>
          </p:nvPr>
        </p:nvSpPr>
        <p:spPr>
          <a:xfrm>
            <a:off x="457200" y="0"/>
            <a:ext cx="8229600" cy="1143000"/>
          </a:xfrm>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10</a:t>
            </a:fld>
            <a:endParaRPr lang="en-US"/>
          </a:p>
        </p:txBody>
      </p:sp>
    </p:spTree>
    <p:extLst>
      <p:ext uri="{BB962C8B-B14F-4D97-AF65-F5344CB8AC3E}">
        <p14:creationId xmlns:p14="http://schemas.microsoft.com/office/powerpoint/2010/main" val="3443514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800" dirty="0" smtClean="0"/>
              <a:t>All </a:t>
            </a:r>
            <a:r>
              <a:rPr lang="en-US" sz="2800" dirty="0"/>
              <a:t>fiscal year JVs should </a:t>
            </a:r>
            <a:r>
              <a:rPr lang="en-US" sz="2800" dirty="0" smtClean="0"/>
              <a:t>be verified making last minute adjustments.        </a:t>
            </a:r>
          </a:p>
          <a:p>
            <a:r>
              <a:rPr lang="en-US" sz="2800" dirty="0" smtClean="0"/>
              <a:t>Run </a:t>
            </a:r>
            <a:r>
              <a:rPr lang="en-US" sz="2800" i="1" dirty="0"/>
              <a:t>TGRRCON</a:t>
            </a:r>
            <a:r>
              <a:rPr lang="en-US" sz="2800" dirty="0"/>
              <a:t>.  All Part B entries (Unapplied Payments) should be accounted for and there should be minimal to no entries on Part B.  </a:t>
            </a:r>
            <a:r>
              <a:rPr lang="en-US" sz="2800" dirty="0" smtClean="0"/>
              <a:t>Are you future-dating fall? </a:t>
            </a:r>
          </a:p>
          <a:p>
            <a:r>
              <a:rPr lang="en-US" sz="2800" dirty="0" smtClean="0"/>
              <a:t>Ensure </a:t>
            </a:r>
            <a:r>
              <a:rPr lang="en-US" sz="2800" dirty="0"/>
              <a:t>that nothing is on </a:t>
            </a:r>
            <a:r>
              <a:rPr lang="en-US" sz="2800" i="1" dirty="0"/>
              <a:t>TGRRCON</a:t>
            </a:r>
            <a:r>
              <a:rPr lang="en-US" sz="2800" dirty="0"/>
              <a:t> in 'Applied Not Fed' or 'Not Fed', unless it is truly un-earned revenue.   </a:t>
            </a:r>
            <a:r>
              <a:rPr lang="en-US" sz="2800" dirty="0" smtClean="0"/>
              <a:t>  </a:t>
            </a:r>
          </a:p>
          <a:p>
            <a:r>
              <a:rPr lang="en-US" sz="2800" dirty="0" smtClean="0"/>
              <a:t>You </a:t>
            </a:r>
            <a:r>
              <a:rPr lang="en-US" sz="2800" dirty="0"/>
              <a:t>will have to run a </a:t>
            </a:r>
            <a:r>
              <a:rPr lang="en-US" sz="2800" i="1" dirty="0"/>
              <a:t>ZDLFEED</a:t>
            </a:r>
            <a:r>
              <a:rPr lang="en-US" sz="2800" dirty="0"/>
              <a:t> one final time to ensure the GURFEED information is cleared.  </a:t>
            </a:r>
          </a:p>
        </p:txBody>
      </p:sp>
      <p:sp>
        <p:nvSpPr>
          <p:cNvPr id="2" name="Title 1"/>
          <p:cNvSpPr>
            <a:spLocks noGrp="1"/>
          </p:cNvSpPr>
          <p:nvPr>
            <p:ph type="title"/>
          </p:nvPr>
        </p:nvSpPr>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11</a:t>
            </a:fld>
            <a:endParaRPr lang="en-US"/>
          </a:p>
        </p:txBody>
      </p:sp>
    </p:spTree>
    <p:extLst>
      <p:ext uri="{BB962C8B-B14F-4D97-AF65-F5344CB8AC3E}">
        <p14:creationId xmlns:p14="http://schemas.microsoft.com/office/powerpoint/2010/main" val="3382096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Autofit/>
          </a:bodyPr>
          <a:lstStyle/>
          <a:p>
            <a:r>
              <a:rPr lang="en-US" sz="2600" dirty="0" smtClean="0"/>
              <a:t>If additional Banner </a:t>
            </a:r>
            <a:r>
              <a:rPr lang="en-US" sz="2600" dirty="0"/>
              <a:t>data is entered, </a:t>
            </a:r>
            <a:r>
              <a:rPr lang="en-US" sz="2600" dirty="0" smtClean="0"/>
              <a:t>an End </a:t>
            </a:r>
            <a:r>
              <a:rPr lang="en-US" sz="2600" dirty="0"/>
              <a:t>of Day process must </a:t>
            </a:r>
            <a:r>
              <a:rPr lang="en-US" sz="2600" dirty="0" smtClean="0"/>
              <a:t>be re-run (</a:t>
            </a:r>
            <a:r>
              <a:rPr lang="en-US" sz="2600" i="1" dirty="0" smtClean="0"/>
              <a:t>TGACSPV</a:t>
            </a:r>
            <a:r>
              <a:rPr lang="en-US" sz="2600" dirty="0" smtClean="0"/>
              <a:t> </a:t>
            </a:r>
            <a:r>
              <a:rPr lang="en-US" sz="2600" dirty="0"/>
              <a:t>must be empty and </a:t>
            </a:r>
            <a:r>
              <a:rPr lang="en-US" sz="2600" dirty="0" smtClean="0"/>
              <a:t>no </a:t>
            </a:r>
            <a:r>
              <a:rPr lang="en-US" sz="2600" dirty="0"/>
              <a:t>skipped data on </a:t>
            </a:r>
            <a:r>
              <a:rPr lang="en-US" sz="2600" i="1" dirty="0" smtClean="0"/>
              <a:t>TGRFEED</a:t>
            </a:r>
            <a:r>
              <a:rPr lang="en-US" sz="2600" dirty="0" smtClean="0"/>
              <a:t>).</a:t>
            </a:r>
            <a:r>
              <a:rPr lang="en-US" sz="2600" dirty="0"/>
              <a:t>  </a:t>
            </a:r>
            <a:endParaRPr lang="en-US" sz="2600" dirty="0" smtClean="0"/>
          </a:p>
          <a:p>
            <a:r>
              <a:rPr lang="en-US" sz="2600" dirty="0" smtClean="0"/>
              <a:t>If application </a:t>
            </a:r>
            <a:r>
              <a:rPr lang="en-US" sz="2600" dirty="0"/>
              <a:t>of payment </a:t>
            </a:r>
            <a:r>
              <a:rPr lang="en-US" sz="2600" dirty="0" smtClean="0"/>
              <a:t>changes are made only,  </a:t>
            </a:r>
            <a:r>
              <a:rPr lang="en-US" sz="2600" i="1" dirty="0" smtClean="0"/>
              <a:t>TGRAPPL</a:t>
            </a:r>
            <a:r>
              <a:rPr lang="en-US" sz="2600" i="1" dirty="0"/>
              <a:t>, </a:t>
            </a:r>
            <a:r>
              <a:rPr lang="en-US" sz="2600" i="1" dirty="0" smtClean="0"/>
              <a:t>ZDLFEED, TGRFEED</a:t>
            </a:r>
            <a:r>
              <a:rPr lang="en-US" sz="2600" dirty="0"/>
              <a:t>, </a:t>
            </a:r>
            <a:r>
              <a:rPr lang="en-US" sz="2600" dirty="0" smtClean="0"/>
              <a:t>and </a:t>
            </a:r>
            <a:r>
              <a:rPr lang="en-US" sz="2600" i="1" dirty="0" smtClean="0"/>
              <a:t>ZDLFEED</a:t>
            </a:r>
            <a:r>
              <a:rPr lang="en-US" sz="2600" dirty="0" smtClean="0"/>
              <a:t> </a:t>
            </a:r>
            <a:r>
              <a:rPr lang="en-US" sz="2600" dirty="0"/>
              <a:t>processes must be </a:t>
            </a:r>
            <a:r>
              <a:rPr lang="en-US" sz="2600" dirty="0" smtClean="0"/>
              <a:t>run.     </a:t>
            </a:r>
            <a:r>
              <a:rPr lang="en-US" sz="2600" dirty="0"/>
              <a:t>   </a:t>
            </a:r>
            <a:endParaRPr lang="en-US" sz="2600" dirty="0" smtClean="0"/>
          </a:p>
          <a:p>
            <a:r>
              <a:rPr lang="en-US" sz="2600" dirty="0"/>
              <a:t>After all </a:t>
            </a:r>
            <a:r>
              <a:rPr lang="en-US" sz="2600" dirty="0" smtClean="0"/>
              <a:t>balancing, the </a:t>
            </a:r>
            <a:r>
              <a:rPr lang="en-US" sz="2600" dirty="0"/>
              <a:t>following </a:t>
            </a:r>
            <a:r>
              <a:rPr lang="en-US" sz="2600" dirty="0" smtClean="0"/>
              <a:t>reports should </a:t>
            </a:r>
            <a:r>
              <a:rPr lang="en-US" sz="2600" dirty="0"/>
              <a:t>be </a:t>
            </a:r>
            <a:r>
              <a:rPr lang="en-US" sz="2600" dirty="0" smtClean="0"/>
              <a:t>run: </a:t>
            </a:r>
            <a:r>
              <a:rPr lang="en-US" sz="2600" i="1" dirty="0" smtClean="0"/>
              <a:t>ZSRJV01</a:t>
            </a:r>
            <a:r>
              <a:rPr lang="en-US" sz="2600" dirty="0" smtClean="0"/>
              <a:t> &amp; </a:t>
            </a:r>
            <a:r>
              <a:rPr lang="en-US" sz="2600" i="1" dirty="0" smtClean="0"/>
              <a:t>ZSRDETL</a:t>
            </a:r>
            <a:r>
              <a:rPr lang="en-US" sz="2600" dirty="0" smtClean="0"/>
              <a:t> – </a:t>
            </a:r>
            <a:r>
              <a:rPr lang="en-US" sz="2600" dirty="0"/>
              <a:t>all </a:t>
            </a:r>
            <a:r>
              <a:rPr lang="en-US" sz="2600" dirty="0" smtClean="0"/>
              <a:t>semesters(20CY%,20NY%), </a:t>
            </a:r>
            <a:r>
              <a:rPr lang="en-US" sz="2600" i="1" dirty="0" smtClean="0"/>
              <a:t>TGRRCON</a:t>
            </a:r>
            <a:r>
              <a:rPr lang="en-US" sz="2600" i="1" dirty="0"/>
              <a:t>, </a:t>
            </a:r>
            <a:r>
              <a:rPr lang="en-US" sz="2600" i="1" dirty="0" smtClean="0"/>
              <a:t>TGRAGES </a:t>
            </a:r>
            <a:r>
              <a:rPr lang="en-US" sz="2600" dirty="0" smtClean="0"/>
              <a:t>(positive, negative, </a:t>
            </a:r>
            <a:r>
              <a:rPr lang="en-US" sz="2600" i="1" dirty="0" smtClean="0"/>
              <a:t>TGRAGES</a:t>
            </a:r>
            <a:r>
              <a:rPr lang="en-US" sz="2600" dirty="0" smtClean="0"/>
              <a:t>*), </a:t>
            </a:r>
            <a:r>
              <a:rPr lang="en-US" sz="2600" i="1" dirty="0" smtClean="0"/>
              <a:t>ZFRAUDT</a:t>
            </a:r>
            <a:r>
              <a:rPr lang="en-US" sz="2600" dirty="0" smtClean="0"/>
              <a:t>**, </a:t>
            </a:r>
            <a:r>
              <a:rPr lang="en-US" sz="2600" i="1" dirty="0" smtClean="0"/>
              <a:t>ZSRDEPO</a:t>
            </a:r>
            <a:r>
              <a:rPr lang="en-US" sz="2600" dirty="0" smtClean="0"/>
              <a:t>. </a:t>
            </a:r>
            <a:endParaRPr lang="en-US" sz="2600" dirty="0"/>
          </a:p>
          <a:p>
            <a:pPr marL="0" indent="0">
              <a:buNone/>
            </a:pPr>
            <a:r>
              <a:rPr lang="en-US" sz="1600" dirty="0" smtClean="0"/>
              <a:t>*with popsel </a:t>
            </a:r>
            <a:r>
              <a:rPr lang="en-US" sz="1600" b="1" i="1" dirty="0" smtClean="0"/>
              <a:t>WITH_BALANCES                              ** &lt; 202312 , &lt; 999999</a:t>
            </a:r>
            <a:endParaRPr lang="en-US" sz="1600" b="1" i="1" dirty="0"/>
          </a:p>
        </p:txBody>
      </p:sp>
      <p:sp>
        <p:nvSpPr>
          <p:cNvPr id="2" name="Title 1"/>
          <p:cNvSpPr>
            <a:spLocks noGrp="1"/>
          </p:cNvSpPr>
          <p:nvPr>
            <p:ph type="title"/>
          </p:nvPr>
        </p:nvSpPr>
        <p:spPr>
          <a:xfrm>
            <a:off x="457200" y="0"/>
            <a:ext cx="8229600" cy="1143000"/>
          </a:xfrm>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12</a:t>
            </a:fld>
            <a:endParaRPr lang="en-US"/>
          </a:p>
        </p:txBody>
      </p:sp>
    </p:spTree>
    <p:extLst>
      <p:ext uri="{BB962C8B-B14F-4D97-AF65-F5344CB8AC3E}">
        <p14:creationId xmlns:p14="http://schemas.microsoft.com/office/powerpoint/2010/main" val="1135254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600" dirty="0" smtClean="0"/>
              <a:t>Positive Aging (</a:t>
            </a:r>
            <a:r>
              <a:rPr lang="en-US" sz="2600" i="1" dirty="0" smtClean="0"/>
              <a:t>TGRAGES</a:t>
            </a:r>
            <a:r>
              <a:rPr lang="en-US" sz="2600" dirty="0" smtClean="0"/>
              <a:t>) should match </a:t>
            </a:r>
            <a:r>
              <a:rPr lang="en-US" sz="2600" i="1" dirty="0" smtClean="0"/>
              <a:t>TGRRCON</a:t>
            </a:r>
            <a:r>
              <a:rPr lang="en-US" sz="2600" dirty="0" smtClean="0"/>
              <a:t> part A.</a:t>
            </a:r>
          </a:p>
          <a:p>
            <a:r>
              <a:rPr lang="en-US" sz="2600" dirty="0" smtClean="0"/>
              <a:t>Negative Aging (</a:t>
            </a:r>
            <a:r>
              <a:rPr lang="en-US" sz="2600" i="1" dirty="0" smtClean="0"/>
              <a:t>TGRAGES</a:t>
            </a:r>
            <a:r>
              <a:rPr lang="en-US" sz="2600" dirty="0" smtClean="0"/>
              <a:t>) should match </a:t>
            </a:r>
            <a:r>
              <a:rPr lang="en-US" sz="2600" i="1" dirty="0" smtClean="0"/>
              <a:t>TGRRCON</a:t>
            </a:r>
            <a:r>
              <a:rPr lang="en-US" sz="2600" dirty="0" smtClean="0"/>
              <a:t> part B. </a:t>
            </a:r>
          </a:p>
          <a:p>
            <a:r>
              <a:rPr lang="en-US" sz="2600" dirty="0" smtClean="0"/>
              <a:t>Account for any miscellaneous cash and revenue.  It is ideal to have $0 for cash and revenue application fees.</a:t>
            </a:r>
          </a:p>
          <a:p>
            <a:r>
              <a:rPr lang="en-US" sz="2600" dirty="0" smtClean="0"/>
              <a:t>Account for any prepaid scholarship liabilities(ZSRDEPO). </a:t>
            </a:r>
          </a:p>
          <a:p>
            <a:r>
              <a:rPr lang="en-US" sz="2600" dirty="0" smtClean="0"/>
              <a:t>Check </a:t>
            </a:r>
            <a:r>
              <a:rPr lang="en-US" sz="2600" i="1" dirty="0" smtClean="0"/>
              <a:t>ZFRAUDT</a:t>
            </a:r>
            <a:r>
              <a:rPr lang="en-US" sz="2600" dirty="0" smtClean="0"/>
              <a:t>’s recap (last page) by PRIORITY code.  There should be no priority codes 900 or 990.  Balance the totals.  No balances should be on FA detail codes.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13</a:t>
            </a:fld>
            <a:endParaRPr lang="en-US"/>
          </a:p>
        </p:txBody>
      </p:sp>
    </p:spTree>
    <p:extLst>
      <p:ext uri="{BB962C8B-B14F-4D97-AF65-F5344CB8AC3E}">
        <p14:creationId xmlns:p14="http://schemas.microsoft.com/office/powerpoint/2010/main" val="1017592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sz="2600" dirty="0" smtClean="0"/>
              <a:t>After </a:t>
            </a:r>
            <a:r>
              <a:rPr lang="en-US" sz="2600" dirty="0"/>
              <a:t>all balancing of Banner, it is recommended to extract fiscal year data from </a:t>
            </a:r>
            <a:r>
              <a:rPr lang="en-US" sz="2600" i="1" dirty="0"/>
              <a:t>TGIACCD</a:t>
            </a:r>
            <a:r>
              <a:rPr lang="en-US" sz="2600" dirty="0"/>
              <a:t> so future pivot tables can be done as data requests are </a:t>
            </a:r>
            <a:r>
              <a:rPr lang="en-US" sz="2600" dirty="0" smtClean="0"/>
              <a:t>made.  For example:  FW% - fee waivers, un-earned revenue </a:t>
            </a:r>
          </a:p>
          <a:p>
            <a:pPr lvl="0"/>
            <a:r>
              <a:rPr lang="en-US" sz="2600" dirty="0" smtClean="0"/>
              <a:t>Since </a:t>
            </a:r>
            <a:r>
              <a:rPr lang="en-US" sz="2600" i="1" dirty="0"/>
              <a:t>TGIACCD</a:t>
            </a:r>
            <a:r>
              <a:rPr lang="en-US" sz="2600" dirty="0"/>
              <a:t> can be slow, you may have to extract </a:t>
            </a:r>
            <a:r>
              <a:rPr lang="en-US" sz="2600" dirty="0" smtClean="0"/>
              <a:t>term data in pieces by source code (may not be feasible) – Try </a:t>
            </a:r>
            <a:r>
              <a:rPr lang="en-US" sz="2600" b="1" dirty="0" smtClean="0"/>
              <a:t>WEBUTIL, FILE, TXT</a:t>
            </a:r>
            <a:r>
              <a:rPr lang="en-US" sz="2600" dirty="0" smtClean="0"/>
              <a:t> changing </a:t>
            </a:r>
            <a:r>
              <a:rPr lang="en-US" sz="2600" i="1" dirty="0" smtClean="0"/>
              <a:t>GUAUPRF</a:t>
            </a:r>
            <a:r>
              <a:rPr lang="en-US" sz="2600" dirty="0" smtClean="0"/>
              <a:t> if necessary.     </a:t>
            </a:r>
            <a:endParaRPr lang="en-US" sz="2600" dirty="0"/>
          </a:p>
          <a:p>
            <a:r>
              <a:rPr lang="en-US" sz="2600" dirty="0" smtClean="0"/>
              <a:t>Also</a:t>
            </a:r>
            <a:r>
              <a:rPr lang="en-US" sz="2600" dirty="0"/>
              <a:t>, run </a:t>
            </a:r>
            <a:r>
              <a:rPr lang="en-US" sz="2600" i="1" dirty="0"/>
              <a:t>TGIACCD</a:t>
            </a:r>
            <a:r>
              <a:rPr lang="en-US" sz="2600" dirty="0"/>
              <a:t> and extract data greater than </a:t>
            </a:r>
            <a:r>
              <a:rPr lang="en-US" sz="2600" dirty="0" smtClean="0"/>
              <a:t>20CY17.  </a:t>
            </a:r>
            <a:r>
              <a:rPr lang="en-US" sz="2600" dirty="0"/>
              <a:t>You may also want to run </a:t>
            </a:r>
            <a:r>
              <a:rPr lang="en-US" sz="2600" i="1" dirty="0" smtClean="0"/>
              <a:t>ZSRDETL</a:t>
            </a:r>
            <a:r>
              <a:rPr lang="en-US" sz="2600" dirty="0" smtClean="0"/>
              <a:t> to </a:t>
            </a:r>
            <a:r>
              <a:rPr lang="en-US" sz="2600" dirty="0"/>
              <a:t>snapshot the </a:t>
            </a:r>
            <a:r>
              <a:rPr lang="en-US" sz="2600" dirty="0" smtClean="0"/>
              <a:t>20NY% activity</a:t>
            </a:r>
            <a:r>
              <a:rPr lang="en-US" sz="2600" dirty="0"/>
              <a:t> </a:t>
            </a:r>
            <a:r>
              <a:rPr lang="en-US" sz="2600" dirty="0" smtClean="0"/>
              <a:t>   -- 202412.  </a:t>
            </a:r>
            <a:endParaRPr lang="en-US" sz="2600" dirty="0"/>
          </a:p>
          <a:p>
            <a:pPr marL="0" indent="0">
              <a:buNone/>
            </a:pPr>
            <a:r>
              <a:rPr lang="en-US" sz="2600" dirty="0" smtClean="0"/>
              <a:t>(CY= current year, NY=next year)</a:t>
            </a:r>
            <a:endParaRPr lang="en-US" sz="2600" dirty="0"/>
          </a:p>
        </p:txBody>
      </p:sp>
      <p:sp>
        <p:nvSpPr>
          <p:cNvPr id="2" name="Title 1"/>
          <p:cNvSpPr>
            <a:spLocks noGrp="1"/>
          </p:cNvSpPr>
          <p:nvPr>
            <p:ph type="title"/>
          </p:nvPr>
        </p:nvSpPr>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14</a:t>
            </a:fld>
            <a:endParaRPr lang="en-US"/>
          </a:p>
        </p:txBody>
      </p:sp>
    </p:spTree>
    <p:extLst>
      <p:ext uri="{BB962C8B-B14F-4D97-AF65-F5344CB8AC3E}">
        <p14:creationId xmlns:p14="http://schemas.microsoft.com/office/powerpoint/2010/main" val="94909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fontScale="25000" lnSpcReduction="20000"/>
          </a:bodyPr>
          <a:lstStyle/>
          <a:p>
            <a:pPr marL="0" indent="0">
              <a:buNone/>
            </a:pPr>
            <a:endParaRPr lang="en-US" dirty="0" smtClean="0"/>
          </a:p>
          <a:p>
            <a:pPr marL="0" indent="0">
              <a:buNone/>
            </a:pPr>
            <a:r>
              <a:rPr lang="en-US" sz="7200" dirty="0" smtClean="0"/>
              <a:t>Q:</a:t>
            </a:r>
            <a:r>
              <a:rPr lang="en-US" sz="7200" b="1" dirty="0" smtClean="0"/>
              <a:t> </a:t>
            </a:r>
            <a:r>
              <a:rPr lang="en-US" sz="7400" dirty="0" smtClean="0"/>
              <a:t>How long should I be allowed to be down for Year-End? </a:t>
            </a:r>
          </a:p>
          <a:p>
            <a:pPr marL="0" indent="0">
              <a:buNone/>
            </a:pPr>
            <a:r>
              <a:rPr lang="en-US" sz="7400" dirty="0" smtClean="0"/>
              <a:t>A: 2-3 days</a:t>
            </a:r>
          </a:p>
          <a:p>
            <a:pPr marL="0" indent="0">
              <a:buNone/>
            </a:pPr>
            <a:endParaRPr lang="en-US" sz="7400" dirty="0" smtClean="0"/>
          </a:p>
          <a:p>
            <a:pPr marL="0" indent="0">
              <a:buNone/>
            </a:pPr>
            <a:r>
              <a:rPr lang="en-US" sz="7400" dirty="0" smtClean="0"/>
              <a:t>Q: Should all users be out of the system when I start balancing? </a:t>
            </a:r>
          </a:p>
          <a:p>
            <a:pPr marL="0" indent="0">
              <a:buNone/>
            </a:pPr>
            <a:r>
              <a:rPr lang="en-US" sz="7400" dirty="0" smtClean="0"/>
              <a:t>A: YES</a:t>
            </a:r>
          </a:p>
          <a:p>
            <a:pPr marL="0" indent="0">
              <a:buNone/>
            </a:pPr>
            <a:endParaRPr lang="en-US" sz="7400" dirty="0" smtClean="0"/>
          </a:p>
          <a:p>
            <a:pPr marL="0" indent="0">
              <a:buNone/>
            </a:pPr>
            <a:r>
              <a:rPr lang="en-US" sz="7400" dirty="0" smtClean="0"/>
              <a:t>Q: What are my receivables?  </a:t>
            </a:r>
          </a:p>
          <a:p>
            <a:pPr marL="0" indent="0">
              <a:buNone/>
            </a:pPr>
            <a:r>
              <a:rPr lang="en-US" sz="7400" dirty="0" smtClean="0"/>
              <a:t>A: TGRRCON &amp; ZFRAUDT</a:t>
            </a:r>
          </a:p>
          <a:p>
            <a:pPr marL="0" indent="0">
              <a:buNone/>
            </a:pPr>
            <a:endParaRPr lang="en-US" sz="7400" dirty="0" smtClean="0"/>
          </a:p>
          <a:p>
            <a:pPr marL="0" indent="0">
              <a:buNone/>
            </a:pPr>
            <a:r>
              <a:rPr lang="en-US" sz="7400" dirty="0" smtClean="0"/>
              <a:t>Q: What is my cash and revenue? </a:t>
            </a:r>
          </a:p>
          <a:p>
            <a:pPr marL="0" indent="0">
              <a:buNone/>
            </a:pPr>
            <a:r>
              <a:rPr lang="en-US" sz="7400" dirty="0" smtClean="0"/>
              <a:t>A: ZSRDETL and ZSRJV01</a:t>
            </a:r>
          </a:p>
          <a:p>
            <a:pPr marL="0" indent="0">
              <a:buNone/>
            </a:pPr>
            <a:endParaRPr lang="en-US" sz="7400" dirty="0" smtClean="0"/>
          </a:p>
          <a:p>
            <a:pPr marL="0" indent="0">
              <a:buNone/>
            </a:pPr>
            <a:r>
              <a:rPr lang="en-US" sz="7400" dirty="0" smtClean="0"/>
              <a:t>Q: How do I see my application of payment issues? </a:t>
            </a:r>
          </a:p>
          <a:p>
            <a:pPr marL="0" indent="0">
              <a:buNone/>
            </a:pPr>
            <a:r>
              <a:rPr lang="en-US" sz="7400" dirty="0" smtClean="0"/>
              <a:t>A: ZFRAUDT, Pop </a:t>
            </a:r>
            <a:r>
              <a:rPr lang="en-US" sz="7400" dirty="0" err="1" smtClean="0"/>
              <a:t>Sels</a:t>
            </a:r>
            <a:r>
              <a:rPr lang="en-US" sz="7400" dirty="0" smtClean="0"/>
              <a:t> &amp; TGIACCD Queries </a:t>
            </a:r>
          </a:p>
          <a:p>
            <a:pPr marL="0" indent="0">
              <a:buNone/>
            </a:pPr>
            <a:endParaRPr lang="en-US" sz="7400" dirty="0" smtClean="0"/>
          </a:p>
          <a:p>
            <a:pPr marL="0" indent="0">
              <a:buNone/>
            </a:pPr>
            <a:r>
              <a:rPr lang="en-US" sz="7400" dirty="0" smtClean="0"/>
              <a:t>Q: How can I see the remaining liability to the college? </a:t>
            </a:r>
          </a:p>
          <a:p>
            <a:pPr marL="0" indent="0">
              <a:buNone/>
            </a:pPr>
            <a:r>
              <a:rPr lang="en-US" sz="7400" dirty="0" smtClean="0"/>
              <a:t>A: TGRRCON B &amp; ZSRDEPO</a:t>
            </a:r>
          </a:p>
          <a:p>
            <a:pPr marL="0" indent="0">
              <a:buNone/>
            </a:pPr>
            <a:r>
              <a:rPr lang="en-US" sz="7400" dirty="0" smtClean="0"/>
              <a:t>   </a:t>
            </a:r>
          </a:p>
          <a:p>
            <a:pPr marL="0" indent="0">
              <a:buNone/>
            </a:pPr>
            <a:r>
              <a:rPr lang="en-US" sz="7400" dirty="0" smtClean="0"/>
              <a:t>    </a:t>
            </a:r>
          </a:p>
          <a:p>
            <a:pPr marL="0" indent="0">
              <a:buNone/>
            </a:pPr>
            <a:endParaRPr lang="en-US" dirty="0" smtClean="0"/>
          </a:p>
          <a:p>
            <a:pPr marL="0" indent="0">
              <a:buNone/>
            </a:pPr>
            <a:endParaRPr lang="en-US" dirty="0"/>
          </a:p>
          <a:p>
            <a:pPr marL="0" indent="0">
              <a:buNone/>
            </a:pPr>
            <a:r>
              <a:rPr lang="en-US" sz="9600" dirty="0" smtClean="0"/>
              <a:t>				</a:t>
            </a:r>
            <a:r>
              <a:rPr lang="en-US" dirty="0" smtClean="0"/>
              <a:t>	</a:t>
            </a:r>
            <a:r>
              <a:rPr lang="en-US" sz="4900" dirty="0" smtClean="0"/>
              <a:t>				 </a:t>
            </a:r>
            <a:endParaRPr lang="en-US" sz="4900" dirty="0"/>
          </a:p>
        </p:txBody>
      </p:sp>
      <p:sp>
        <p:nvSpPr>
          <p:cNvPr id="2" name="Title 1"/>
          <p:cNvSpPr>
            <a:spLocks noGrp="1"/>
          </p:cNvSpPr>
          <p:nvPr>
            <p:ph type="title"/>
          </p:nvPr>
        </p:nvSpPr>
        <p:spPr/>
        <p:txBody>
          <a:bodyPr>
            <a:normAutofit/>
          </a:bodyPr>
          <a:lstStyle/>
          <a:p>
            <a:r>
              <a:rPr lang="en-US" sz="2800" dirty="0" smtClean="0"/>
              <a:t>Banner Year-End </a:t>
            </a:r>
            <a:br>
              <a:rPr lang="en-US" sz="2800" dirty="0" smtClean="0"/>
            </a:br>
            <a:r>
              <a:rPr lang="en-US" sz="2800" dirty="0" smtClean="0"/>
              <a:t>HELP!!!  FAQs --- </a:t>
            </a:r>
            <a:r>
              <a:rPr lang="en-US" sz="2000" dirty="0" smtClean="0"/>
              <a:t>Where, what, how? </a:t>
            </a:r>
            <a:endParaRPr lang="en-US" sz="2000" dirty="0"/>
          </a:p>
        </p:txBody>
      </p:sp>
      <p:sp>
        <p:nvSpPr>
          <p:cNvPr id="5" name="Slide Number Placeholder 4"/>
          <p:cNvSpPr>
            <a:spLocks noGrp="1"/>
          </p:cNvSpPr>
          <p:nvPr>
            <p:ph type="sldNum" sz="quarter" idx="12"/>
          </p:nvPr>
        </p:nvSpPr>
        <p:spPr/>
        <p:txBody>
          <a:bodyPr/>
          <a:lstStyle/>
          <a:p>
            <a:fld id="{B9B46844-B081-4CCE-97E0-DC1698651399}" type="slidenum">
              <a:rPr lang="en-US" smtClean="0"/>
              <a:t>15</a:t>
            </a:fld>
            <a:endParaRPr lang="en-US"/>
          </a:p>
        </p:txBody>
      </p:sp>
    </p:spTree>
    <p:extLst>
      <p:ext uri="{BB962C8B-B14F-4D97-AF65-F5344CB8AC3E}">
        <p14:creationId xmlns:p14="http://schemas.microsoft.com/office/powerpoint/2010/main" val="2188200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16</a:t>
            </a:fld>
            <a:endParaRPr lang="en-US"/>
          </a:p>
        </p:txBody>
      </p:sp>
      <p:sp>
        <p:nvSpPr>
          <p:cNvPr id="3" name="Title 2"/>
          <p:cNvSpPr>
            <a:spLocks noGrp="1"/>
          </p:cNvSpPr>
          <p:nvPr>
            <p:ph type="title"/>
          </p:nvPr>
        </p:nvSpPr>
        <p:spPr/>
        <p:txBody>
          <a:bodyPr>
            <a:normAutofit fontScale="90000"/>
          </a:bodyPr>
          <a:lstStyle/>
          <a:p>
            <a:r>
              <a:rPr lang="en-US" dirty="0" smtClean="0"/>
              <a:t>Banner Year-End </a:t>
            </a:r>
            <a:br>
              <a:rPr lang="en-US" dirty="0" smtClean="0"/>
            </a:br>
            <a:r>
              <a:rPr lang="en-US" dirty="0" smtClean="0"/>
              <a:t>Help!!! FAQs</a:t>
            </a:r>
            <a:endParaRPr lang="en-US" dirty="0"/>
          </a:p>
        </p:txBody>
      </p:sp>
      <p:sp>
        <p:nvSpPr>
          <p:cNvPr id="4" name="TextBox 3"/>
          <p:cNvSpPr txBox="1"/>
          <p:nvPr/>
        </p:nvSpPr>
        <p:spPr>
          <a:xfrm>
            <a:off x="457200" y="1600200"/>
            <a:ext cx="8382000" cy="4524315"/>
          </a:xfrm>
          <a:prstGeom prst="rect">
            <a:avLst/>
          </a:prstGeom>
          <a:noFill/>
        </p:spPr>
        <p:txBody>
          <a:bodyPr wrap="square" rtlCol="0">
            <a:spAutoFit/>
          </a:bodyPr>
          <a:lstStyle/>
          <a:p>
            <a:r>
              <a:rPr lang="en-US" dirty="0" smtClean="0"/>
              <a:t>Q: What </a:t>
            </a:r>
            <a:r>
              <a:rPr lang="en-US" dirty="0"/>
              <a:t>shows me my JV entries?   </a:t>
            </a:r>
            <a:endParaRPr lang="en-US" dirty="0" smtClean="0"/>
          </a:p>
          <a:p>
            <a:r>
              <a:rPr lang="en-US" dirty="0" smtClean="0"/>
              <a:t>A: ZSRJV01</a:t>
            </a:r>
            <a:endParaRPr lang="en-US" dirty="0"/>
          </a:p>
          <a:p>
            <a:endParaRPr lang="en-US" dirty="0" smtClean="0"/>
          </a:p>
          <a:p>
            <a:r>
              <a:rPr lang="en-US" dirty="0" smtClean="0"/>
              <a:t>Q: What </a:t>
            </a:r>
            <a:r>
              <a:rPr lang="en-US" dirty="0"/>
              <a:t>identifies reversing JVs (marriages) and how do I fix </a:t>
            </a:r>
            <a:r>
              <a:rPr lang="en-US" dirty="0" smtClean="0"/>
              <a:t>them? </a:t>
            </a:r>
          </a:p>
          <a:p>
            <a:r>
              <a:rPr lang="en-US" dirty="0" smtClean="0"/>
              <a:t>A: ZSRJV01 </a:t>
            </a:r>
            <a:r>
              <a:rPr lang="en-US" dirty="0" err="1"/>
              <a:t>Parm</a:t>
            </a:r>
            <a:r>
              <a:rPr lang="en-US" dirty="0"/>
              <a:t> 13=Y then </a:t>
            </a:r>
            <a:r>
              <a:rPr lang="en-US" dirty="0" err="1"/>
              <a:t>unapply</a:t>
            </a:r>
            <a:r>
              <a:rPr lang="en-US" dirty="0"/>
              <a:t> &amp; reapply as needed</a:t>
            </a:r>
          </a:p>
          <a:p>
            <a:endParaRPr lang="en-US" dirty="0" smtClean="0"/>
          </a:p>
          <a:p>
            <a:r>
              <a:rPr lang="en-US" dirty="0" smtClean="0"/>
              <a:t>Q: How </a:t>
            </a:r>
            <a:r>
              <a:rPr lang="en-US" dirty="0"/>
              <a:t>do I know if my data is clean</a:t>
            </a:r>
            <a:r>
              <a:rPr lang="en-US" dirty="0" smtClean="0"/>
              <a:t>?</a:t>
            </a:r>
          </a:p>
          <a:p>
            <a:r>
              <a:rPr lang="en-US" dirty="0" smtClean="0"/>
              <a:t>A: TGRRCON Part A should balance to Positive Aging </a:t>
            </a:r>
          </a:p>
          <a:p>
            <a:r>
              <a:rPr lang="en-US" dirty="0" smtClean="0"/>
              <a:t>    TGRRCON Part B should balance  to Negative Aging </a:t>
            </a:r>
            <a:endParaRPr lang="en-US" dirty="0"/>
          </a:p>
          <a:p>
            <a:r>
              <a:rPr lang="en-US" dirty="0"/>
              <a:t>   </a:t>
            </a:r>
            <a:endParaRPr lang="en-US" dirty="0" smtClean="0"/>
          </a:p>
          <a:p>
            <a:r>
              <a:rPr lang="en-US" dirty="0" smtClean="0"/>
              <a:t>Q: What </a:t>
            </a:r>
            <a:r>
              <a:rPr lang="en-US" dirty="0"/>
              <a:t>can TGIACCD be used for? </a:t>
            </a:r>
            <a:endParaRPr lang="en-US" dirty="0" smtClean="0"/>
          </a:p>
          <a:p>
            <a:r>
              <a:rPr lang="en-US" dirty="0" smtClean="0"/>
              <a:t>A: Pivot </a:t>
            </a:r>
            <a:r>
              <a:rPr lang="en-US" dirty="0"/>
              <a:t>tables for </a:t>
            </a:r>
            <a:r>
              <a:rPr lang="en-US" dirty="0" smtClean="0"/>
              <a:t>future data </a:t>
            </a:r>
            <a:r>
              <a:rPr lang="en-US" dirty="0"/>
              <a:t>requests</a:t>
            </a:r>
          </a:p>
          <a:p>
            <a:endParaRPr lang="en-US" dirty="0" smtClean="0"/>
          </a:p>
          <a:p>
            <a:r>
              <a:rPr lang="en-US" dirty="0" smtClean="0"/>
              <a:t>Q: How </a:t>
            </a:r>
            <a:r>
              <a:rPr lang="en-US" dirty="0"/>
              <a:t>can I tell if all of my sessions are reported and processed? </a:t>
            </a:r>
          </a:p>
          <a:p>
            <a:r>
              <a:rPr lang="en-US" dirty="0" smtClean="0"/>
              <a:t>A: </a:t>
            </a:r>
            <a:r>
              <a:rPr lang="en-US" i="1" dirty="0"/>
              <a:t>TGACSPV</a:t>
            </a:r>
            <a:r>
              <a:rPr lang="en-US" dirty="0"/>
              <a:t> must be empty and no skipped data on </a:t>
            </a:r>
            <a:r>
              <a:rPr lang="en-US" i="1" dirty="0"/>
              <a:t>TGRFEED</a:t>
            </a:r>
            <a:endParaRPr lang="en-US" dirty="0" smtClean="0"/>
          </a:p>
          <a:p>
            <a:r>
              <a:rPr lang="en-US" dirty="0" smtClean="0"/>
              <a:t>   </a:t>
            </a:r>
            <a:endParaRPr lang="en-US" dirty="0"/>
          </a:p>
        </p:txBody>
      </p:sp>
    </p:spTree>
    <p:extLst>
      <p:ext uri="{BB962C8B-B14F-4D97-AF65-F5344CB8AC3E}">
        <p14:creationId xmlns:p14="http://schemas.microsoft.com/office/powerpoint/2010/main" val="182362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17</a:t>
            </a:fld>
            <a:endParaRPr lang="en-US"/>
          </a:p>
        </p:txBody>
      </p:sp>
      <p:sp>
        <p:nvSpPr>
          <p:cNvPr id="3" name="Title 2"/>
          <p:cNvSpPr>
            <a:spLocks noGrp="1"/>
          </p:cNvSpPr>
          <p:nvPr>
            <p:ph type="title"/>
          </p:nvPr>
        </p:nvSpPr>
        <p:spPr/>
        <p:txBody>
          <a:bodyPr>
            <a:normAutofit fontScale="90000"/>
          </a:bodyPr>
          <a:lstStyle/>
          <a:p>
            <a:r>
              <a:rPr lang="en-US" dirty="0" smtClean="0"/>
              <a:t>Banner Year-End </a:t>
            </a:r>
            <a:br>
              <a:rPr lang="en-US" dirty="0" smtClean="0"/>
            </a:br>
            <a:r>
              <a:rPr lang="en-US" dirty="0" smtClean="0"/>
              <a:t>Help!!! FAQs</a:t>
            </a:r>
            <a:endParaRPr lang="en-US" dirty="0"/>
          </a:p>
        </p:txBody>
      </p:sp>
      <p:sp>
        <p:nvSpPr>
          <p:cNvPr id="4" name="TextBox 3"/>
          <p:cNvSpPr txBox="1"/>
          <p:nvPr/>
        </p:nvSpPr>
        <p:spPr>
          <a:xfrm>
            <a:off x="533400" y="1600200"/>
            <a:ext cx="7010400" cy="2862322"/>
          </a:xfrm>
          <a:prstGeom prst="rect">
            <a:avLst/>
          </a:prstGeom>
          <a:noFill/>
        </p:spPr>
        <p:txBody>
          <a:bodyPr wrap="square" rtlCol="0">
            <a:spAutoFit/>
          </a:bodyPr>
          <a:lstStyle/>
          <a:p>
            <a:r>
              <a:rPr lang="en-US" dirty="0" smtClean="0"/>
              <a:t>Q: How </a:t>
            </a:r>
            <a:r>
              <a:rPr lang="en-US" dirty="0"/>
              <a:t>can I tell if all of my data has been fed?  </a:t>
            </a:r>
            <a:endParaRPr lang="en-US" dirty="0" smtClean="0"/>
          </a:p>
          <a:p>
            <a:r>
              <a:rPr lang="en-US" dirty="0" smtClean="0"/>
              <a:t>A: TGRRCON</a:t>
            </a:r>
            <a:endParaRPr lang="en-US" dirty="0"/>
          </a:p>
          <a:p>
            <a:endParaRPr lang="en-US" dirty="0" smtClean="0"/>
          </a:p>
          <a:p>
            <a:r>
              <a:rPr lang="en-US" dirty="0" smtClean="0"/>
              <a:t>Q: If </a:t>
            </a:r>
            <a:r>
              <a:rPr lang="en-US" dirty="0"/>
              <a:t>I have to un-apply/reapply accounts, what do I do next?</a:t>
            </a:r>
          </a:p>
          <a:p>
            <a:r>
              <a:rPr lang="en-US" dirty="0" smtClean="0"/>
              <a:t>A: TGRAPPL</a:t>
            </a:r>
            <a:r>
              <a:rPr lang="en-US" dirty="0"/>
              <a:t>, ZDLFEED, TGRFEED and ZDLFEED must be run </a:t>
            </a:r>
            <a:r>
              <a:rPr lang="en-US" dirty="0" smtClean="0"/>
              <a:t>again</a:t>
            </a:r>
          </a:p>
          <a:p>
            <a:endParaRPr lang="en-US" dirty="0"/>
          </a:p>
          <a:p>
            <a:r>
              <a:rPr lang="en-US" dirty="0" smtClean="0"/>
              <a:t>Q: What </a:t>
            </a:r>
            <a:r>
              <a:rPr lang="en-US" dirty="0"/>
              <a:t>happens if TGIACCD won’t extract or I get errors? </a:t>
            </a:r>
          </a:p>
          <a:p>
            <a:r>
              <a:rPr lang="en-US" dirty="0" smtClean="0"/>
              <a:t>A: Contact </a:t>
            </a:r>
            <a:r>
              <a:rPr lang="en-US" dirty="0"/>
              <a:t>your BPL!</a:t>
            </a:r>
          </a:p>
          <a:p>
            <a:endParaRPr lang="en-US" dirty="0"/>
          </a:p>
        </p:txBody>
      </p:sp>
    </p:spTree>
    <p:extLst>
      <p:ext uri="{BB962C8B-B14F-4D97-AF65-F5344CB8AC3E}">
        <p14:creationId xmlns:p14="http://schemas.microsoft.com/office/powerpoint/2010/main" val="2792375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18</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072055"/>
            <a:ext cx="7010400" cy="5693866"/>
          </a:xfrm>
          <a:prstGeom prst="rect">
            <a:avLst/>
          </a:prstGeom>
          <a:noFill/>
        </p:spPr>
        <p:txBody>
          <a:bodyPr wrap="square" rtlCol="0">
            <a:spAutoFit/>
          </a:bodyPr>
          <a:lstStyle/>
          <a:p>
            <a:r>
              <a:rPr lang="en-US" b="1" dirty="0" smtClean="0"/>
              <a:t>**ZSRDETL:</a:t>
            </a:r>
          </a:p>
          <a:p>
            <a:r>
              <a:rPr lang="en-US" sz="1600" dirty="0" smtClean="0"/>
              <a:t>This is the accounting detail report. It can show revenue and receivables based on the parameters you enter. </a:t>
            </a:r>
          </a:p>
          <a:p>
            <a:endParaRPr lang="en-US" dirty="0"/>
          </a:p>
          <a:p>
            <a:r>
              <a:rPr lang="en-US" b="1" dirty="0"/>
              <a:t>Suggested uses for this report:  </a:t>
            </a:r>
          </a:p>
          <a:p>
            <a:r>
              <a:rPr lang="en-US" dirty="0"/>
              <a:t> </a:t>
            </a:r>
          </a:p>
          <a:p>
            <a:pPr marL="285750" indent="-285750">
              <a:buFont typeface="Arial" panose="020B0604020202020204" pitchFamily="34" charset="0"/>
              <a:buChar char="•"/>
            </a:pPr>
            <a:r>
              <a:rPr lang="en-US" sz="1600" dirty="0"/>
              <a:t>Run in the “ALL” mode to capture all revenue for a given term or fiscal year.</a:t>
            </a:r>
          </a:p>
          <a:p>
            <a:pPr marL="285750" indent="-285750">
              <a:buFont typeface="Arial" panose="020B0604020202020204" pitchFamily="34" charset="0"/>
              <a:buChar char="•"/>
            </a:pPr>
            <a:r>
              <a:rPr lang="en-US" sz="1600" dirty="0"/>
              <a:t>Run in the Negative mode to identify students who may need refunds. </a:t>
            </a:r>
          </a:p>
          <a:p>
            <a:pPr marL="285750" indent="-285750">
              <a:buFont typeface="Arial" panose="020B0604020202020204" pitchFamily="34" charset="0"/>
              <a:buChar char="•"/>
            </a:pPr>
            <a:r>
              <a:rPr lang="en-US" sz="1600" dirty="0"/>
              <a:t>Run in the Open mode to identify students with balances.     </a:t>
            </a:r>
          </a:p>
          <a:p>
            <a:pPr marL="285750" indent="-285750">
              <a:buFont typeface="Arial" panose="020B0604020202020204" pitchFamily="34" charset="0"/>
              <a:buChar char="•"/>
            </a:pPr>
            <a:r>
              <a:rPr lang="en-US" sz="1600" dirty="0"/>
              <a:t>Run in the Memo, Contract or Authorization mode(s) to ensure all financial aid or third parties are either posted or identified for reversal prior to generating refunds.   </a:t>
            </a:r>
          </a:p>
          <a:p>
            <a:pPr marL="285750" indent="-285750">
              <a:buFont typeface="Arial" panose="020B0604020202020204" pitchFamily="34" charset="0"/>
              <a:buChar char="•"/>
            </a:pPr>
            <a:r>
              <a:rPr lang="en-US" sz="1600" dirty="0"/>
              <a:t>Run with a </a:t>
            </a:r>
            <a:r>
              <a:rPr lang="en-US" sz="1600" dirty="0" smtClean="0"/>
              <a:t>popsel </a:t>
            </a:r>
            <a:r>
              <a:rPr lang="en-US" sz="1600" dirty="0"/>
              <a:t>to identify certain revenue for certain student types, i.e. High School students.   </a:t>
            </a:r>
          </a:p>
          <a:p>
            <a:pPr marL="285750" indent="-285750">
              <a:buFont typeface="Arial" panose="020B0604020202020204" pitchFamily="34" charset="0"/>
              <a:buChar char="•"/>
            </a:pPr>
            <a:r>
              <a:rPr lang="en-US" sz="1600" dirty="0"/>
              <a:t>Run with a </a:t>
            </a:r>
            <a:r>
              <a:rPr lang="en-US" sz="1600" dirty="0" err="1"/>
              <a:t>popsel</a:t>
            </a:r>
            <a:r>
              <a:rPr lang="en-US" sz="1600" dirty="0"/>
              <a:t> to identify any group of students requested (certain major/classes, mini-</a:t>
            </a:r>
            <a:r>
              <a:rPr lang="en-US" sz="1600" dirty="0" err="1"/>
              <a:t>mesters</a:t>
            </a:r>
            <a:r>
              <a:rPr lang="en-US" sz="1600" dirty="0"/>
              <a:t>).</a:t>
            </a:r>
          </a:p>
          <a:p>
            <a:pPr marL="285750" indent="-285750">
              <a:buFont typeface="Arial" panose="020B0604020202020204" pitchFamily="34" charset="0"/>
              <a:buChar char="•"/>
            </a:pPr>
            <a:r>
              <a:rPr lang="en-US" sz="1600" dirty="0"/>
              <a:t>Use the text file feature to pull into an Excel spreadsheet to identify receivables or potential trends (by major, etc.).  </a:t>
            </a:r>
          </a:p>
          <a:p>
            <a:endParaRPr lang="en-US" dirty="0"/>
          </a:p>
          <a:p>
            <a:endParaRPr lang="en-US" dirty="0"/>
          </a:p>
        </p:txBody>
      </p:sp>
      <p:sp>
        <p:nvSpPr>
          <p:cNvPr id="5" name="TextBox 4"/>
          <p:cNvSpPr txBox="1"/>
          <p:nvPr/>
        </p:nvSpPr>
        <p:spPr>
          <a:xfrm>
            <a:off x="5334000" y="6178518"/>
            <a:ext cx="2819400" cy="584775"/>
          </a:xfrm>
          <a:prstGeom prst="rect">
            <a:avLst/>
          </a:prstGeom>
          <a:noFill/>
        </p:spPr>
        <p:txBody>
          <a:bodyPr wrap="square" rtlCol="0">
            <a:spAutoFit/>
          </a:bodyPr>
          <a:lstStyle/>
          <a:p>
            <a:r>
              <a:rPr lang="en-US" sz="1600" dirty="0" smtClean="0"/>
              <a:t>**Email me for documentation if needed</a:t>
            </a:r>
            <a:endParaRPr lang="en-US" sz="1600" dirty="0"/>
          </a:p>
        </p:txBody>
      </p:sp>
    </p:spTree>
    <p:extLst>
      <p:ext uri="{BB962C8B-B14F-4D97-AF65-F5344CB8AC3E}">
        <p14:creationId xmlns:p14="http://schemas.microsoft.com/office/powerpoint/2010/main" val="930406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19</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072055"/>
            <a:ext cx="7010400" cy="892552"/>
          </a:xfrm>
          <a:prstGeom prst="rect">
            <a:avLst/>
          </a:prstGeom>
          <a:noFill/>
        </p:spPr>
        <p:txBody>
          <a:bodyPr wrap="square" rtlCol="0">
            <a:spAutoFit/>
          </a:bodyPr>
          <a:lstStyle/>
          <a:p>
            <a:r>
              <a:rPr lang="en-US" b="1" dirty="0" smtClean="0"/>
              <a:t>ZSRDETL:</a:t>
            </a:r>
          </a:p>
          <a:p>
            <a:r>
              <a:rPr lang="en-US" sz="1600" dirty="0" smtClean="0"/>
              <a:t>Year-End Parameters:</a:t>
            </a:r>
          </a:p>
          <a:p>
            <a:endParaRPr lang="en-US" dirty="0"/>
          </a:p>
        </p:txBody>
      </p:sp>
      <p:pic>
        <p:nvPicPr>
          <p:cNvPr id="6" name="Picture 5"/>
          <p:cNvPicPr>
            <a:picLocks noChangeAspect="1"/>
          </p:cNvPicPr>
          <p:nvPr/>
        </p:nvPicPr>
        <p:blipFill>
          <a:blip r:embed="rId2"/>
          <a:stretch>
            <a:fillRect/>
          </a:stretch>
        </p:blipFill>
        <p:spPr>
          <a:xfrm>
            <a:off x="596140" y="1675606"/>
            <a:ext cx="8039100" cy="4914900"/>
          </a:xfrm>
          <a:prstGeom prst="rect">
            <a:avLst/>
          </a:prstGeom>
        </p:spPr>
      </p:pic>
      <p:sp>
        <p:nvSpPr>
          <p:cNvPr id="8" name="TextBox 7"/>
          <p:cNvSpPr txBox="1"/>
          <p:nvPr/>
        </p:nvSpPr>
        <p:spPr>
          <a:xfrm>
            <a:off x="5105400" y="3156719"/>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2023 the date would be 01-JUL-2022</a:t>
            </a:r>
            <a:endParaRPr lang="en-US" sz="1050" dirty="0"/>
          </a:p>
        </p:txBody>
      </p:sp>
      <p:sp>
        <p:nvSpPr>
          <p:cNvPr id="11" name="TextBox 10"/>
          <p:cNvSpPr txBox="1"/>
          <p:nvPr/>
        </p:nvSpPr>
        <p:spPr>
          <a:xfrm>
            <a:off x="5105400" y="4552324"/>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2023 the date would be 30-JUN-2023</a:t>
            </a:r>
            <a:endParaRPr lang="en-US" sz="1050" dirty="0"/>
          </a:p>
        </p:txBody>
      </p:sp>
      <p:cxnSp>
        <p:nvCxnSpPr>
          <p:cNvPr id="16" name="Straight Arrow Connector 15"/>
          <p:cNvCxnSpPr/>
          <p:nvPr/>
        </p:nvCxnSpPr>
        <p:spPr>
          <a:xfrm>
            <a:off x="6400800" y="3751738"/>
            <a:ext cx="838200" cy="2372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flipV="1">
            <a:off x="6858000" y="4245385"/>
            <a:ext cx="381000" cy="25521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8183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US" dirty="0" smtClean="0">
                <a:solidFill>
                  <a:prstClr val="black">
                    <a:tint val="75000"/>
                  </a:prstClr>
                </a:solidFill>
              </a:rPr>
              <a:t>2</a:t>
            </a:r>
            <a:endParaRPr lang="en-US" dirty="0">
              <a:solidFill>
                <a:prstClr val="black">
                  <a:tint val="75000"/>
                </a:prstClr>
              </a:solidFill>
            </a:endParaRPr>
          </a:p>
        </p:txBody>
      </p:sp>
      <p:sp>
        <p:nvSpPr>
          <p:cNvPr id="98306" name="Content Placeholder 2"/>
          <p:cNvSpPr>
            <a:spLocks noGrp="1"/>
          </p:cNvSpPr>
          <p:nvPr>
            <p:ph idx="4294967295"/>
          </p:nvPr>
        </p:nvSpPr>
        <p:spPr>
          <a:xfrm>
            <a:off x="0" y="533400"/>
            <a:ext cx="8229600" cy="5745163"/>
          </a:xfrm>
        </p:spPr>
        <p:txBody>
          <a:bodyPr/>
          <a:lstStyle/>
          <a:p>
            <a:pPr marL="609600" indent="-609600" algn="ctr">
              <a:buFont typeface="Arial" charset="0"/>
              <a:buNone/>
            </a:pPr>
            <a:r>
              <a:rPr lang="en-US" sz="3600" b="1" dirty="0" smtClean="0"/>
              <a:t>Banner </a:t>
            </a:r>
            <a:r>
              <a:rPr lang="en-US" sz="3600" b="1" dirty="0"/>
              <a:t>Year-End </a:t>
            </a:r>
            <a:br>
              <a:rPr lang="en-US" sz="3600" b="1" dirty="0"/>
            </a:br>
            <a:r>
              <a:rPr lang="en-US" sz="3200" b="1" dirty="0" smtClean="0"/>
              <a:t>Objectives </a:t>
            </a:r>
            <a:r>
              <a:rPr lang="en-US" sz="3600" dirty="0"/>
              <a:t/>
            </a:r>
            <a:br>
              <a:rPr lang="en-US" sz="3600" dirty="0"/>
            </a:br>
            <a:endParaRPr lang="en-US" b="1" i="1" dirty="0"/>
          </a:p>
          <a:p>
            <a:pPr marL="0" indent="0">
              <a:buNone/>
            </a:pPr>
            <a:r>
              <a:rPr lang="en-US" sz="2800" i="1" dirty="0" smtClean="0"/>
              <a:t>	  </a:t>
            </a:r>
            <a:r>
              <a:rPr lang="en-US" sz="3200" dirty="0" smtClean="0"/>
              <a:t>Preparing for Year-End</a:t>
            </a:r>
          </a:p>
          <a:p>
            <a:pPr marL="0" indent="0">
              <a:buNone/>
            </a:pPr>
            <a:r>
              <a:rPr lang="en-US" sz="3200" dirty="0"/>
              <a:t>	</a:t>
            </a:r>
            <a:r>
              <a:rPr lang="en-US" sz="3200" dirty="0" smtClean="0"/>
              <a:t>  Understanding the Tools to use </a:t>
            </a:r>
          </a:p>
          <a:p>
            <a:pPr marL="0" indent="0">
              <a:buNone/>
            </a:pPr>
            <a:r>
              <a:rPr lang="en-US" sz="3200" dirty="0" smtClean="0"/>
              <a:t>  </a:t>
            </a:r>
          </a:p>
          <a:p>
            <a:pPr marL="0" indent="0">
              <a:buNone/>
            </a:pPr>
            <a:r>
              <a:rPr lang="en-US" sz="3200" dirty="0" smtClean="0"/>
              <a:t>	  Processing Year-End  </a:t>
            </a:r>
          </a:p>
          <a:p>
            <a:pPr marL="0" indent="0">
              <a:buNone/>
            </a:pPr>
            <a:r>
              <a:rPr lang="en-US" sz="3200" dirty="0"/>
              <a:t>	</a:t>
            </a:r>
            <a:r>
              <a:rPr lang="en-US" sz="3200" dirty="0" smtClean="0"/>
              <a:t>  Report Parameters </a:t>
            </a:r>
          </a:p>
          <a:p>
            <a:pPr marL="0" indent="0">
              <a:buNone/>
            </a:pPr>
            <a:r>
              <a:rPr lang="en-US" sz="3200" dirty="0"/>
              <a:t>	</a:t>
            </a:r>
            <a:r>
              <a:rPr lang="en-US" sz="3200" dirty="0" smtClean="0"/>
              <a:t>  Questions – Answers</a:t>
            </a:r>
          </a:p>
          <a:p>
            <a:pPr marL="0" indent="0">
              <a:buNone/>
            </a:pPr>
            <a:r>
              <a:rPr lang="en-US" sz="3200"/>
              <a:t>	</a:t>
            </a:r>
            <a:r>
              <a:rPr lang="en-US" sz="3200" smtClean="0"/>
              <a:t>  Check List Items </a:t>
            </a:r>
            <a:endParaRPr lang="en-US" sz="3200" dirty="0" smtClean="0"/>
          </a:p>
          <a:p>
            <a:pPr marL="609600" indent="-609600">
              <a:buFont typeface="Arial" charset="0"/>
              <a:buNone/>
            </a:pPr>
            <a:endParaRPr lang="en-US" dirty="0" smtClean="0"/>
          </a:p>
        </p:txBody>
      </p:sp>
      <p:sp>
        <p:nvSpPr>
          <p:cNvPr id="98307" name="Date Placeholder 4"/>
          <p:cNvSpPr txBox="1">
            <a:spLocks noGrp="1"/>
          </p:cNvSpPr>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sz="1200" dirty="0">
              <a:solidFill>
                <a:prstClr val="white"/>
              </a:solidFill>
            </a:endParaRPr>
          </a:p>
        </p:txBody>
      </p:sp>
    </p:spTree>
    <p:extLst>
      <p:ext uri="{BB962C8B-B14F-4D97-AF65-F5344CB8AC3E}">
        <p14:creationId xmlns:p14="http://schemas.microsoft.com/office/powerpoint/2010/main" val="2555427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20</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19200"/>
            <a:ext cx="7010400" cy="3631763"/>
          </a:xfrm>
          <a:prstGeom prst="rect">
            <a:avLst/>
          </a:prstGeom>
          <a:noFill/>
        </p:spPr>
        <p:txBody>
          <a:bodyPr wrap="square" rtlCol="0">
            <a:spAutoFit/>
          </a:bodyPr>
          <a:lstStyle/>
          <a:p>
            <a:r>
              <a:rPr lang="en-US" b="1" dirty="0" smtClean="0"/>
              <a:t>**ZFRAUDT:</a:t>
            </a:r>
          </a:p>
          <a:p>
            <a:r>
              <a:rPr lang="en-US" sz="1600" dirty="0" smtClean="0"/>
              <a:t>This is the Reconciliation report. It shows your receivables based on the parameters you enter. </a:t>
            </a:r>
          </a:p>
          <a:p>
            <a:endParaRPr lang="en-US" dirty="0"/>
          </a:p>
          <a:p>
            <a:r>
              <a:rPr lang="en-US" b="1" dirty="0"/>
              <a:t>Suggested uses for this report:  </a:t>
            </a:r>
          </a:p>
          <a:p>
            <a:r>
              <a:rPr lang="en-US" dirty="0"/>
              <a:t> </a:t>
            </a:r>
          </a:p>
          <a:p>
            <a:pPr marL="285750" indent="-285750">
              <a:buFont typeface="Arial" panose="020B0604020202020204" pitchFamily="34" charset="0"/>
              <a:buChar char="•"/>
            </a:pPr>
            <a:r>
              <a:rPr lang="en-US" dirty="0" smtClean="0"/>
              <a:t>Use this report to pull any outstanding receivables. </a:t>
            </a:r>
          </a:p>
          <a:p>
            <a:pPr marL="285750" indent="-285750">
              <a:buFont typeface="Arial" panose="020B0604020202020204" pitchFamily="34" charset="0"/>
              <a:buChar char="•"/>
            </a:pPr>
            <a:r>
              <a:rPr lang="en-US" dirty="0" smtClean="0"/>
              <a:t>Run this report with parameter 04 = Y and it will show you any application of payment issues. </a:t>
            </a:r>
          </a:p>
          <a:p>
            <a:pPr marL="285750" indent="-285750">
              <a:buFont typeface="Arial" panose="020B0604020202020204" pitchFamily="34" charset="0"/>
              <a:buChar char="•"/>
            </a:pPr>
            <a:r>
              <a:rPr lang="en-US" dirty="0" smtClean="0"/>
              <a:t>Useful report to check receivable balances before running ZSRRFND to make sure everything is married correctly and your refunds will be correct. </a:t>
            </a:r>
            <a:endParaRPr lang="en-US" dirty="0"/>
          </a:p>
          <a:p>
            <a:endParaRPr lang="en-US" dirty="0"/>
          </a:p>
        </p:txBody>
      </p:sp>
      <p:sp>
        <p:nvSpPr>
          <p:cNvPr id="5" name="TextBox 4"/>
          <p:cNvSpPr txBox="1"/>
          <p:nvPr/>
        </p:nvSpPr>
        <p:spPr>
          <a:xfrm>
            <a:off x="5334000" y="6178518"/>
            <a:ext cx="2819400" cy="584775"/>
          </a:xfrm>
          <a:prstGeom prst="rect">
            <a:avLst/>
          </a:prstGeom>
          <a:noFill/>
        </p:spPr>
        <p:txBody>
          <a:bodyPr wrap="square" rtlCol="0">
            <a:spAutoFit/>
          </a:bodyPr>
          <a:lstStyle/>
          <a:p>
            <a:r>
              <a:rPr lang="en-US" sz="1600" dirty="0" smtClean="0"/>
              <a:t>**Email me for documentation if needed</a:t>
            </a:r>
            <a:endParaRPr lang="en-US" sz="1600" dirty="0"/>
          </a:p>
        </p:txBody>
      </p:sp>
    </p:spTree>
    <p:extLst>
      <p:ext uri="{BB962C8B-B14F-4D97-AF65-F5344CB8AC3E}">
        <p14:creationId xmlns:p14="http://schemas.microsoft.com/office/powerpoint/2010/main" val="3919006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21</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95400"/>
            <a:ext cx="7010400" cy="1169551"/>
          </a:xfrm>
          <a:prstGeom prst="rect">
            <a:avLst/>
          </a:prstGeom>
          <a:noFill/>
        </p:spPr>
        <p:txBody>
          <a:bodyPr wrap="square" rtlCol="0">
            <a:spAutoFit/>
          </a:bodyPr>
          <a:lstStyle/>
          <a:p>
            <a:r>
              <a:rPr lang="en-US" b="1" dirty="0" smtClean="0"/>
              <a:t>ZFRAUDT:</a:t>
            </a:r>
          </a:p>
          <a:p>
            <a:r>
              <a:rPr lang="en-US" sz="1600" dirty="0" smtClean="0"/>
              <a:t>Year-End Parameters</a:t>
            </a:r>
          </a:p>
          <a:p>
            <a:endParaRPr lang="en-US" dirty="0"/>
          </a:p>
          <a:p>
            <a:endParaRPr lang="en-US" dirty="0"/>
          </a:p>
        </p:txBody>
      </p:sp>
      <p:pic>
        <p:nvPicPr>
          <p:cNvPr id="5" name="Picture 4"/>
          <p:cNvPicPr>
            <a:picLocks noChangeAspect="1"/>
          </p:cNvPicPr>
          <p:nvPr/>
        </p:nvPicPr>
        <p:blipFill>
          <a:blip r:embed="rId2"/>
          <a:stretch>
            <a:fillRect/>
          </a:stretch>
        </p:blipFill>
        <p:spPr>
          <a:xfrm>
            <a:off x="228600" y="2057400"/>
            <a:ext cx="8305800" cy="3324225"/>
          </a:xfrm>
          <a:prstGeom prst="rect">
            <a:avLst/>
          </a:prstGeom>
        </p:spPr>
      </p:pic>
      <p:sp>
        <p:nvSpPr>
          <p:cNvPr id="6" name="TextBox 5"/>
          <p:cNvSpPr txBox="1"/>
          <p:nvPr/>
        </p:nvSpPr>
        <p:spPr>
          <a:xfrm>
            <a:off x="4876800" y="1698558"/>
            <a:ext cx="16764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100" dirty="0" smtClean="0"/>
              <a:t>Change term as needed. For 2023 the term would be 202312</a:t>
            </a:r>
            <a:endParaRPr lang="en-US" sz="1100" dirty="0"/>
          </a:p>
        </p:txBody>
      </p:sp>
      <p:cxnSp>
        <p:nvCxnSpPr>
          <p:cNvPr id="8" name="Straight Arrow Connector 7"/>
          <p:cNvCxnSpPr/>
          <p:nvPr/>
        </p:nvCxnSpPr>
        <p:spPr>
          <a:xfrm>
            <a:off x="6553200" y="2464951"/>
            <a:ext cx="647700" cy="20204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4876800" y="3094774"/>
            <a:ext cx="16764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100" dirty="0" smtClean="0"/>
              <a:t>Change term as needed. For 2023 the term would be 202316</a:t>
            </a:r>
            <a:endParaRPr lang="en-US" sz="1100" dirty="0"/>
          </a:p>
        </p:txBody>
      </p:sp>
      <p:cxnSp>
        <p:nvCxnSpPr>
          <p:cNvPr id="11" name="Straight Arrow Connector 10"/>
          <p:cNvCxnSpPr/>
          <p:nvPr/>
        </p:nvCxnSpPr>
        <p:spPr>
          <a:xfrm flipV="1">
            <a:off x="6553200" y="2971800"/>
            <a:ext cx="647700" cy="10275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7625156" y="3234122"/>
            <a:ext cx="256674"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sz="11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Y</a:t>
            </a:r>
          </a:p>
        </p:txBody>
      </p:sp>
      <p:cxnSp>
        <p:nvCxnSpPr>
          <p:cNvPr id="12" name="Straight Arrow Connector 11"/>
          <p:cNvCxnSpPr/>
          <p:nvPr/>
        </p:nvCxnSpPr>
        <p:spPr>
          <a:xfrm flipH="1" flipV="1">
            <a:off x="7405437" y="3397387"/>
            <a:ext cx="219719" cy="1381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1871359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22</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19200"/>
            <a:ext cx="7010400" cy="5324535"/>
          </a:xfrm>
          <a:prstGeom prst="rect">
            <a:avLst/>
          </a:prstGeom>
          <a:noFill/>
        </p:spPr>
        <p:txBody>
          <a:bodyPr wrap="square" rtlCol="0">
            <a:spAutoFit/>
          </a:bodyPr>
          <a:lstStyle/>
          <a:p>
            <a:r>
              <a:rPr lang="en-US" b="1" dirty="0" smtClean="0"/>
              <a:t>**ZSRJV01:</a:t>
            </a:r>
          </a:p>
          <a:p>
            <a:r>
              <a:rPr lang="en-US" sz="1600" i="1" dirty="0" smtClean="0"/>
              <a:t>ZSRJV01</a:t>
            </a:r>
            <a:r>
              <a:rPr lang="en-US" sz="1600" dirty="0" smtClean="0"/>
              <a:t> </a:t>
            </a:r>
            <a:r>
              <a:rPr lang="en-US" sz="1600" dirty="0"/>
              <a:t>prepares a report of all application of payments by the selected time frame (term or date-driven).  </a:t>
            </a:r>
            <a:r>
              <a:rPr lang="en-US" sz="1600" i="1" dirty="0"/>
              <a:t>ZSRJV01</a:t>
            </a:r>
            <a:r>
              <a:rPr lang="en-US" sz="1600" dirty="0"/>
              <a:t> reports JV information for purposes of balancing student accounts and for justification of booking into PeopleSoft.  </a:t>
            </a:r>
          </a:p>
          <a:p>
            <a:endParaRPr lang="en-US" sz="800" b="1" dirty="0" smtClean="0"/>
          </a:p>
          <a:p>
            <a:r>
              <a:rPr lang="en-US" sz="1600" b="1" dirty="0" smtClean="0"/>
              <a:t>Suggested </a:t>
            </a:r>
            <a:r>
              <a:rPr lang="en-US" sz="1600" b="1" dirty="0"/>
              <a:t>uses for this report:  </a:t>
            </a:r>
          </a:p>
          <a:p>
            <a:r>
              <a:rPr lang="en-US" sz="1600" dirty="0"/>
              <a:t> </a:t>
            </a:r>
            <a:endParaRPr lang="en-US" sz="1600" dirty="0" smtClean="0"/>
          </a:p>
          <a:p>
            <a:pPr marL="285750" indent="-285750">
              <a:buFont typeface="Arial" panose="020B0604020202020204" pitchFamily="34" charset="0"/>
              <a:buChar char="•"/>
            </a:pPr>
            <a:r>
              <a:rPr lang="en-US" sz="1600" dirty="0" smtClean="0"/>
              <a:t>This report shows what is married to what.</a:t>
            </a:r>
            <a:endParaRPr lang="en-US" sz="1600" dirty="0"/>
          </a:p>
          <a:p>
            <a:pPr marL="285750" indent="-285750">
              <a:buFont typeface="Arial" panose="020B0604020202020204" pitchFamily="34" charset="0"/>
              <a:buChar char="•"/>
            </a:pPr>
            <a:r>
              <a:rPr lang="en-US" sz="1600" dirty="0" smtClean="0"/>
              <a:t>Run this report with parameter 13 = Y and parameter 07 = N and it will show you any negative marriages. This can cause your FA Recap totals to not balance to your TGIACCD totals.</a:t>
            </a:r>
          </a:p>
          <a:p>
            <a:pPr marL="285750" indent="-285750">
              <a:buFont typeface="Arial" panose="020B0604020202020204" pitchFamily="34" charset="0"/>
              <a:buChar char="•"/>
            </a:pPr>
            <a:r>
              <a:rPr lang="en-US" sz="1600" dirty="0"/>
              <a:t>Remember that your FA Recap is now controlled by GTVSDAX entries so make sure you have those setup the way you need them</a:t>
            </a:r>
          </a:p>
          <a:p>
            <a:pPr marL="285750" indent="-285750">
              <a:buFont typeface="Arial" panose="020B0604020202020204" pitchFamily="34" charset="0"/>
              <a:buChar char="•"/>
            </a:pPr>
            <a:r>
              <a:rPr lang="en-US" sz="1600" dirty="0" smtClean="0"/>
              <a:t>    TIP: During the year, run </a:t>
            </a:r>
            <a:r>
              <a:rPr lang="en-US" sz="1600" dirty="0"/>
              <a:t>ZSRJV01 parameter 13 = Y and </a:t>
            </a:r>
            <a:r>
              <a:rPr lang="en-US" sz="1600" dirty="0" smtClean="0"/>
              <a:t>    	parameter </a:t>
            </a:r>
            <a:r>
              <a:rPr lang="en-US" sz="1600" dirty="0"/>
              <a:t>07 = N </a:t>
            </a:r>
            <a:r>
              <a:rPr lang="en-US" sz="1600" dirty="0" smtClean="0"/>
              <a:t>by </a:t>
            </a:r>
            <a:r>
              <a:rPr lang="en-US" sz="1600" b="1" u="sng" dirty="0" smtClean="0"/>
              <a:t>DATE</a:t>
            </a:r>
            <a:r>
              <a:rPr lang="en-US" sz="1600" dirty="0" smtClean="0"/>
              <a:t> (01-JUL-XX – 30-JUN-XX) 	instead of term to pick up any issues you may from 	payments being made for prior terms that would not be 	picked up if you were running for current year semesters. </a:t>
            </a:r>
            <a:endParaRPr lang="en-US" sz="1600" dirty="0"/>
          </a:p>
          <a:p>
            <a:endParaRPr lang="en-US" dirty="0"/>
          </a:p>
        </p:txBody>
      </p:sp>
      <p:sp>
        <p:nvSpPr>
          <p:cNvPr id="5" name="TextBox 4"/>
          <p:cNvSpPr txBox="1"/>
          <p:nvPr/>
        </p:nvSpPr>
        <p:spPr>
          <a:xfrm>
            <a:off x="6019800" y="838200"/>
            <a:ext cx="2819400" cy="584775"/>
          </a:xfrm>
          <a:prstGeom prst="rect">
            <a:avLst/>
          </a:prstGeom>
          <a:noFill/>
        </p:spPr>
        <p:txBody>
          <a:bodyPr wrap="square" rtlCol="0">
            <a:spAutoFit/>
          </a:bodyPr>
          <a:lstStyle/>
          <a:p>
            <a:r>
              <a:rPr lang="en-US" sz="1600" dirty="0" smtClean="0"/>
              <a:t>**Email me for documentation if needed</a:t>
            </a:r>
            <a:endParaRPr lang="en-US" sz="1600" dirty="0"/>
          </a:p>
        </p:txBody>
      </p:sp>
      <p:pic>
        <p:nvPicPr>
          <p:cNvPr id="1027" name="Picture 3" descr="C:\Users\awhite\AppData\Local\Microsoft\Windows\Temporary Internet Files\Content.IE5\LT83BRVU\Tip-of-the-day-bulb-(pn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4776655"/>
            <a:ext cx="723900" cy="1078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0348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23</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19200"/>
            <a:ext cx="7010400" cy="923330"/>
          </a:xfrm>
          <a:prstGeom prst="rect">
            <a:avLst/>
          </a:prstGeom>
          <a:noFill/>
        </p:spPr>
        <p:txBody>
          <a:bodyPr wrap="square" rtlCol="0">
            <a:spAutoFit/>
          </a:bodyPr>
          <a:lstStyle/>
          <a:p>
            <a:r>
              <a:rPr lang="en-US" b="1" dirty="0" smtClean="0"/>
              <a:t>ZSRJV01:</a:t>
            </a:r>
          </a:p>
          <a:p>
            <a:r>
              <a:rPr lang="en-US" sz="1600" b="1" dirty="0" smtClean="0"/>
              <a:t>Year-End Parameters</a:t>
            </a:r>
            <a:endParaRPr lang="en-US" b="1" dirty="0"/>
          </a:p>
          <a:p>
            <a:endParaRPr lang="en-US" dirty="0"/>
          </a:p>
        </p:txBody>
      </p:sp>
      <p:pic>
        <p:nvPicPr>
          <p:cNvPr id="5" name="Picture 4"/>
          <p:cNvPicPr>
            <a:picLocks noChangeAspect="1"/>
          </p:cNvPicPr>
          <p:nvPr/>
        </p:nvPicPr>
        <p:blipFill>
          <a:blip r:embed="rId2"/>
          <a:stretch>
            <a:fillRect/>
          </a:stretch>
        </p:blipFill>
        <p:spPr>
          <a:xfrm>
            <a:off x="533400" y="1905000"/>
            <a:ext cx="7896225" cy="4648200"/>
          </a:xfrm>
          <a:prstGeom prst="rect">
            <a:avLst/>
          </a:prstGeom>
        </p:spPr>
      </p:pic>
      <p:sp>
        <p:nvSpPr>
          <p:cNvPr id="6" name="TextBox 5"/>
          <p:cNvSpPr txBox="1"/>
          <p:nvPr/>
        </p:nvSpPr>
        <p:spPr>
          <a:xfrm>
            <a:off x="5105400" y="2197709"/>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2022 the date would be 07/01/2022</a:t>
            </a:r>
            <a:endParaRPr lang="en-US" sz="1050" dirty="0"/>
          </a:p>
        </p:txBody>
      </p:sp>
      <p:sp>
        <p:nvSpPr>
          <p:cNvPr id="7" name="TextBox 6"/>
          <p:cNvSpPr txBox="1"/>
          <p:nvPr/>
        </p:nvSpPr>
        <p:spPr>
          <a:xfrm>
            <a:off x="5105400" y="3352800"/>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2022 the date would be 06/30/2023</a:t>
            </a:r>
            <a:endParaRPr lang="en-US" sz="1050" dirty="0"/>
          </a:p>
        </p:txBody>
      </p:sp>
      <p:cxnSp>
        <p:nvCxnSpPr>
          <p:cNvPr id="9" name="Straight Arrow Connector 8"/>
          <p:cNvCxnSpPr/>
          <p:nvPr/>
        </p:nvCxnSpPr>
        <p:spPr>
          <a:xfrm>
            <a:off x="6858000" y="2764685"/>
            <a:ext cx="457200" cy="20711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p:cNvCxnSpPr/>
          <p:nvPr/>
        </p:nvCxnSpPr>
        <p:spPr>
          <a:xfrm flipV="1">
            <a:off x="6858000" y="3265798"/>
            <a:ext cx="457200" cy="8483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834065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24</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7260" y="1142384"/>
            <a:ext cx="7010400" cy="3693319"/>
          </a:xfrm>
          <a:prstGeom prst="rect">
            <a:avLst/>
          </a:prstGeom>
          <a:noFill/>
        </p:spPr>
        <p:txBody>
          <a:bodyPr wrap="square" rtlCol="0">
            <a:spAutoFit/>
          </a:bodyPr>
          <a:lstStyle/>
          <a:p>
            <a:r>
              <a:rPr lang="en-US" b="1" dirty="0" smtClean="0"/>
              <a:t>TGRRCON:</a:t>
            </a:r>
          </a:p>
          <a:p>
            <a:r>
              <a:rPr lang="en-US" dirty="0" smtClean="0"/>
              <a:t>Is your A/R Reconciliation Report. This report shows Open Charges(Receivables), Unapplied Payments, </a:t>
            </a:r>
            <a:r>
              <a:rPr lang="en-US" dirty="0" err="1" smtClean="0"/>
              <a:t>Misc</a:t>
            </a:r>
            <a:r>
              <a:rPr lang="en-US" dirty="0" smtClean="0"/>
              <a:t> Receipts, and deposits.</a:t>
            </a:r>
          </a:p>
          <a:p>
            <a:r>
              <a:rPr lang="en-US" dirty="0" smtClean="0"/>
              <a:t>Run  </a:t>
            </a:r>
            <a:r>
              <a:rPr lang="en-US" dirty="0"/>
              <a:t>your End of Day processes BEFORE running TGRRCON.</a:t>
            </a:r>
          </a:p>
          <a:p>
            <a:endParaRPr lang="en-US" dirty="0" smtClean="0"/>
          </a:p>
          <a:p>
            <a:r>
              <a:rPr lang="en-US" b="1" dirty="0" smtClean="0"/>
              <a:t>Suggested </a:t>
            </a:r>
            <a:r>
              <a:rPr lang="en-US" b="1" dirty="0"/>
              <a:t>uses for this report:  </a:t>
            </a:r>
          </a:p>
          <a:p>
            <a:r>
              <a:rPr lang="en-US" dirty="0" smtClean="0"/>
              <a:t>This </a:t>
            </a:r>
            <a:r>
              <a:rPr lang="en-US" dirty="0"/>
              <a:t>report helps you to:</a:t>
            </a:r>
          </a:p>
          <a:p>
            <a:pPr marL="285750" indent="-285750">
              <a:buFont typeface="Arial" panose="020B0604020202020204" pitchFamily="34" charset="0"/>
              <a:buChar char="•"/>
            </a:pPr>
            <a:r>
              <a:rPr lang="en-US" dirty="0"/>
              <a:t>Verify entries into the GL are accurate</a:t>
            </a:r>
          </a:p>
          <a:p>
            <a:pPr marL="285750" indent="-285750">
              <a:buFont typeface="Arial" panose="020B0604020202020204" pitchFamily="34" charset="0"/>
              <a:buChar char="•"/>
            </a:pPr>
            <a:r>
              <a:rPr lang="en-US" dirty="0"/>
              <a:t>Verify accounting behind the detail codes is correct</a:t>
            </a:r>
          </a:p>
          <a:p>
            <a:pPr marL="285750" indent="-285750">
              <a:buFont typeface="Arial" panose="020B0604020202020204" pitchFamily="34" charset="0"/>
              <a:buChar char="•"/>
            </a:pPr>
            <a:r>
              <a:rPr lang="en-US" dirty="0"/>
              <a:t>Verify that your Subsidiary Ledger(AR) supports your GL balances</a:t>
            </a:r>
          </a:p>
          <a:p>
            <a:pPr marL="285750" indent="-285750">
              <a:buFont typeface="Arial" panose="020B0604020202020204" pitchFamily="34" charset="0"/>
              <a:buChar char="•"/>
            </a:pPr>
            <a:endParaRPr lang="en-US" dirty="0"/>
          </a:p>
        </p:txBody>
      </p:sp>
      <p:sp>
        <p:nvSpPr>
          <p:cNvPr id="5" name="TextBox 4"/>
          <p:cNvSpPr txBox="1"/>
          <p:nvPr/>
        </p:nvSpPr>
        <p:spPr>
          <a:xfrm>
            <a:off x="1295400" y="4495800"/>
            <a:ext cx="7924800" cy="1754326"/>
          </a:xfrm>
          <a:prstGeom prst="rect">
            <a:avLst/>
          </a:prstGeom>
          <a:noFill/>
        </p:spPr>
        <p:txBody>
          <a:bodyPr wrap="square" rtlCol="0">
            <a:spAutoFit/>
          </a:bodyPr>
          <a:lstStyle/>
          <a:p>
            <a:r>
              <a:rPr lang="en-US" dirty="0" smtClean="0"/>
              <a:t>** </a:t>
            </a:r>
            <a:r>
              <a:rPr lang="en-US" dirty="0" err="1" smtClean="0"/>
              <a:t>Misc</a:t>
            </a:r>
            <a:r>
              <a:rPr lang="en-US" dirty="0" smtClean="0"/>
              <a:t> Receipts</a:t>
            </a:r>
            <a:r>
              <a:rPr lang="en-US" dirty="0"/>
              <a:t> </a:t>
            </a:r>
            <a:r>
              <a:rPr lang="en-US" dirty="0" smtClean="0"/>
              <a:t>- </a:t>
            </a:r>
            <a:r>
              <a:rPr lang="en-US" dirty="0"/>
              <a:t>If there are balances on APPL, 2APP, </a:t>
            </a:r>
            <a:r>
              <a:rPr lang="en-US" dirty="0" smtClean="0"/>
              <a:t>3APPs, it is possible </a:t>
            </a:r>
            <a:r>
              <a:rPr lang="en-US" dirty="0"/>
              <a:t>reversing entries for web admissions may not be accurate.  That is the amount of cash and revenue that is essentially “dangling”.   There is nothing </a:t>
            </a:r>
            <a:r>
              <a:rPr lang="en-US" dirty="0" smtClean="0"/>
              <a:t>that can be done about </a:t>
            </a:r>
            <a:r>
              <a:rPr lang="en-US" dirty="0"/>
              <a:t>it, just account for this.    </a:t>
            </a:r>
            <a:r>
              <a:rPr lang="en-US" dirty="0" smtClean="0"/>
              <a:t>Also </a:t>
            </a:r>
            <a:r>
              <a:rPr lang="en-US" dirty="0"/>
              <a:t>need to ensure that TZMRCPT is clean so that should be added some where.  </a:t>
            </a:r>
          </a:p>
        </p:txBody>
      </p:sp>
    </p:spTree>
    <p:extLst>
      <p:ext uri="{BB962C8B-B14F-4D97-AF65-F5344CB8AC3E}">
        <p14:creationId xmlns:p14="http://schemas.microsoft.com/office/powerpoint/2010/main" val="538802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25</a:t>
            </a:fld>
            <a:endParaRPr lang="en-US"/>
          </a:p>
        </p:txBody>
      </p:sp>
      <p:sp>
        <p:nvSpPr>
          <p:cNvPr id="3" name="Title 2"/>
          <p:cNvSpPr>
            <a:spLocks noGrp="1"/>
          </p:cNvSpPr>
          <p:nvPr>
            <p:ph type="title"/>
          </p:nvPr>
        </p:nvSpPr>
        <p:spPr>
          <a:xfrm>
            <a:off x="533400" y="112375"/>
            <a:ext cx="7651531" cy="969579"/>
          </a:xfrm>
        </p:spPr>
        <p:txBody>
          <a:bodyPr>
            <a:noAutofit/>
          </a:bodyPr>
          <a:lstStyle/>
          <a:p>
            <a:r>
              <a:rPr lang="en-US" sz="3600" dirty="0" smtClean="0"/>
              <a:t>Banner Year-End </a:t>
            </a:r>
            <a:br>
              <a:rPr lang="en-US" sz="3600" dirty="0" smtClean="0"/>
            </a:br>
            <a:r>
              <a:rPr lang="en-US" sz="3600" dirty="0" smtClean="0"/>
              <a:t>Helpful Information</a:t>
            </a:r>
            <a:endParaRPr lang="en-US" sz="3600" dirty="0"/>
          </a:p>
        </p:txBody>
      </p:sp>
      <p:sp>
        <p:nvSpPr>
          <p:cNvPr id="4" name="TextBox 3"/>
          <p:cNvSpPr txBox="1"/>
          <p:nvPr/>
        </p:nvSpPr>
        <p:spPr>
          <a:xfrm>
            <a:off x="595543" y="1063138"/>
            <a:ext cx="7010400" cy="923330"/>
          </a:xfrm>
          <a:prstGeom prst="rect">
            <a:avLst/>
          </a:prstGeom>
          <a:noFill/>
        </p:spPr>
        <p:txBody>
          <a:bodyPr wrap="square" rtlCol="0">
            <a:spAutoFit/>
          </a:bodyPr>
          <a:lstStyle/>
          <a:p>
            <a:r>
              <a:rPr lang="en-US" b="1" dirty="0" smtClean="0"/>
              <a:t>TGRRCON:</a:t>
            </a:r>
          </a:p>
          <a:p>
            <a:r>
              <a:rPr lang="en-US" sz="1600" b="1" dirty="0" smtClean="0"/>
              <a:t>Year-End Parameters</a:t>
            </a:r>
            <a:endParaRPr lang="en-US" b="1" dirty="0"/>
          </a:p>
          <a:p>
            <a:endParaRPr lang="en-US" dirty="0"/>
          </a:p>
        </p:txBody>
      </p:sp>
      <p:sp>
        <p:nvSpPr>
          <p:cNvPr id="5" name="TextBox 4"/>
          <p:cNvSpPr txBox="1"/>
          <p:nvPr/>
        </p:nvSpPr>
        <p:spPr>
          <a:xfrm>
            <a:off x="990600" y="4481744"/>
            <a:ext cx="8153400"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If you start Pre-registration before June 30</a:t>
            </a:r>
            <a:r>
              <a:rPr lang="en-US" sz="1600" baseline="30000" dirty="0" smtClean="0"/>
              <a:t>th</a:t>
            </a:r>
            <a:r>
              <a:rPr lang="en-US" sz="1600" dirty="0" smtClean="0"/>
              <a:t>, and you future date, you will have unfed data on Part A on June 30</a:t>
            </a:r>
            <a:r>
              <a:rPr lang="en-US" sz="1600" baseline="30000" dirty="0" smtClean="0"/>
              <a:t>th</a:t>
            </a:r>
            <a:r>
              <a:rPr lang="en-US" sz="1600" dirty="0" smtClean="0"/>
              <a:t> and that is okay. </a:t>
            </a:r>
          </a:p>
          <a:p>
            <a:pPr marL="285750" indent="-285750">
              <a:buFont typeface="Arial" panose="020B0604020202020204" pitchFamily="34" charset="0"/>
              <a:buChar char="•"/>
            </a:pPr>
            <a:r>
              <a:rPr lang="en-US" sz="1600" dirty="0" smtClean="0"/>
              <a:t>TUIT payments will feed, but will be in the Unfed column on Part B because the charge won’t feed until July 1</a:t>
            </a:r>
            <a:r>
              <a:rPr lang="en-US" sz="1600" baseline="30000" dirty="0" smtClean="0"/>
              <a:t>st</a:t>
            </a:r>
            <a:r>
              <a:rPr lang="en-US" sz="1600" dirty="0" smtClean="0"/>
              <a:t>. But this is okay if you are future dating.</a:t>
            </a:r>
          </a:p>
          <a:p>
            <a:pPr marL="285750" indent="-285750">
              <a:buFont typeface="Arial" panose="020B0604020202020204" pitchFamily="34" charset="0"/>
              <a:buChar char="•"/>
            </a:pPr>
            <a:r>
              <a:rPr lang="en-US" sz="1600" dirty="0" smtClean="0"/>
              <a:t>TGRRCON Part B should be empty at year end unless you future date.</a:t>
            </a:r>
          </a:p>
          <a:p>
            <a:pPr marL="285750" indent="-285750">
              <a:buFont typeface="Arial" panose="020B0604020202020204" pitchFamily="34" charset="0"/>
              <a:buChar char="•"/>
            </a:pPr>
            <a:r>
              <a:rPr lang="en-US" sz="1600" dirty="0" smtClean="0"/>
              <a:t>TGRRCON only cares about A/B Account data. TGRAGES only cares about PIDMS. If these reports are out of balance, you could have an orphaned PIDM</a:t>
            </a:r>
            <a:endParaRPr lang="en-US" sz="1600" dirty="0"/>
          </a:p>
        </p:txBody>
      </p:sp>
      <p:sp>
        <p:nvSpPr>
          <p:cNvPr id="6" name="TextBox 5"/>
          <p:cNvSpPr txBox="1"/>
          <p:nvPr/>
        </p:nvSpPr>
        <p:spPr>
          <a:xfrm>
            <a:off x="595543" y="3657600"/>
            <a:ext cx="7086600" cy="830997"/>
          </a:xfrm>
          <a:prstGeom prst="rect">
            <a:avLst/>
          </a:prstGeom>
          <a:noFill/>
        </p:spPr>
        <p:txBody>
          <a:bodyPr wrap="square" rtlCol="0">
            <a:spAutoFit/>
          </a:bodyPr>
          <a:lstStyle/>
          <a:p>
            <a:r>
              <a:rPr lang="en-US" sz="1600" dirty="0" smtClean="0"/>
              <a:t>***If your TGRRCON Part A does not match positive TGRAGES, you will want to leave Parameter 02 &amp;03 blank. TGRAGES looks at any date range, so TGRRCON will need to do the same if not balancing.</a:t>
            </a:r>
            <a:endParaRPr lang="en-US" sz="1600" dirty="0"/>
          </a:p>
        </p:txBody>
      </p:sp>
      <p:pic>
        <p:nvPicPr>
          <p:cNvPr id="7" name="Picture 6"/>
          <p:cNvPicPr>
            <a:picLocks noChangeAspect="1"/>
          </p:cNvPicPr>
          <p:nvPr/>
        </p:nvPicPr>
        <p:blipFill>
          <a:blip r:embed="rId2"/>
          <a:stretch>
            <a:fillRect/>
          </a:stretch>
        </p:blipFill>
        <p:spPr>
          <a:xfrm>
            <a:off x="838200" y="1600200"/>
            <a:ext cx="6414857" cy="1981478"/>
          </a:xfrm>
          <a:prstGeom prst="rect">
            <a:avLst/>
          </a:prstGeom>
        </p:spPr>
      </p:pic>
      <p:sp>
        <p:nvSpPr>
          <p:cNvPr id="8" name="TextBox 7"/>
          <p:cNvSpPr txBox="1"/>
          <p:nvPr/>
        </p:nvSpPr>
        <p:spPr>
          <a:xfrm>
            <a:off x="3657600" y="1617557"/>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2023 the date would be 07/01/2022</a:t>
            </a:r>
            <a:endParaRPr lang="en-US" sz="1050" dirty="0"/>
          </a:p>
        </p:txBody>
      </p:sp>
      <p:cxnSp>
        <p:nvCxnSpPr>
          <p:cNvPr id="10" name="Straight Arrow Connector 9"/>
          <p:cNvCxnSpPr/>
          <p:nvPr/>
        </p:nvCxnSpPr>
        <p:spPr>
          <a:xfrm>
            <a:off x="5410200" y="2188064"/>
            <a:ext cx="762000" cy="762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a:off x="5410200" y="2226164"/>
            <a:ext cx="762000" cy="55634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4" name="TextBox 13"/>
          <p:cNvSpPr txBox="1"/>
          <p:nvPr/>
        </p:nvSpPr>
        <p:spPr>
          <a:xfrm>
            <a:off x="3657600" y="2810612"/>
            <a:ext cx="1752600" cy="5770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50" dirty="0" smtClean="0"/>
              <a:t>Change date as needed. for 2023 the date would be 06/30/2023</a:t>
            </a:r>
            <a:endParaRPr lang="en-US" sz="1050" dirty="0"/>
          </a:p>
        </p:txBody>
      </p:sp>
      <p:cxnSp>
        <p:nvCxnSpPr>
          <p:cNvPr id="16" name="Straight Arrow Connector 15"/>
          <p:cNvCxnSpPr/>
          <p:nvPr/>
        </p:nvCxnSpPr>
        <p:spPr>
          <a:xfrm flipV="1">
            <a:off x="5410200" y="2465860"/>
            <a:ext cx="762000" cy="344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10200" y="2819708"/>
            <a:ext cx="762000" cy="117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8590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26</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19200"/>
            <a:ext cx="7010400" cy="5416868"/>
          </a:xfrm>
          <a:prstGeom prst="rect">
            <a:avLst/>
          </a:prstGeom>
          <a:noFill/>
        </p:spPr>
        <p:txBody>
          <a:bodyPr wrap="square" rtlCol="0">
            <a:spAutoFit/>
          </a:bodyPr>
          <a:lstStyle/>
          <a:p>
            <a:r>
              <a:rPr lang="en-US" b="1" dirty="0" smtClean="0"/>
              <a:t>TGRAGES:</a:t>
            </a:r>
          </a:p>
          <a:p>
            <a:r>
              <a:rPr lang="en-US" sz="1600" dirty="0"/>
              <a:t>This report is used to analyze past due accounts. It produces a list of accounts by billed date, due date, or </a:t>
            </a:r>
            <a:r>
              <a:rPr lang="en-US" sz="1600" dirty="0" smtClean="0"/>
              <a:t>effective date </a:t>
            </a:r>
            <a:r>
              <a:rPr lang="en-US" sz="1600" dirty="0"/>
              <a:t>with up to three age-date range options. The Invoice/Statement Report (TFRBILL, TSRCBIL or </a:t>
            </a:r>
            <a:r>
              <a:rPr lang="en-US" sz="1600" dirty="0" smtClean="0"/>
              <a:t>TSRTBIL) must </a:t>
            </a:r>
            <a:r>
              <a:rPr lang="en-US" sz="1600" dirty="0"/>
              <a:t>have been run in STATEMENT mode in order to use billed or due dates. The report lists unpaid </a:t>
            </a:r>
            <a:r>
              <a:rPr lang="en-US" sz="1600" dirty="0" smtClean="0"/>
              <a:t>account balances </a:t>
            </a:r>
            <a:r>
              <a:rPr lang="en-US" sz="1600" dirty="0"/>
              <a:t>within each age-date range in addition to future balances</a:t>
            </a:r>
            <a:endParaRPr lang="en-US" sz="1600" dirty="0" smtClean="0"/>
          </a:p>
          <a:p>
            <a:endParaRPr lang="en-US" dirty="0" smtClean="0"/>
          </a:p>
          <a:p>
            <a:r>
              <a:rPr lang="en-US" b="1" dirty="0" smtClean="0"/>
              <a:t>Suggested </a:t>
            </a:r>
            <a:r>
              <a:rPr lang="en-US" b="1" dirty="0"/>
              <a:t>uses for this report:  </a:t>
            </a:r>
          </a:p>
          <a:p>
            <a:r>
              <a:rPr lang="en-US" dirty="0"/>
              <a:t> </a:t>
            </a:r>
            <a:endParaRPr lang="en-US" dirty="0" smtClean="0"/>
          </a:p>
          <a:p>
            <a:r>
              <a:rPr lang="en-US" dirty="0"/>
              <a:t>This report helps you to:</a:t>
            </a:r>
          </a:p>
          <a:p>
            <a:pPr marL="285750" indent="-285750">
              <a:buFont typeface="Arial" panose="020B0604020202020204" pitchFamily="34" charset="0"/>
              <a:buChar char="•"/>
            </a:pPr>
            <a:r>
              <a:rPr lang="en-US" dirty="0" smtClean="0"/>
              <a:t>Balance to the TGRRCON Report</a:t>
            </a:r>
            <a:endParaRPr lang="en-US" dirty="0"/>
          </a:p>
          <a:p>
            <a:pPr marL="285750" indent="-285750">
              <a:buFont typeface="Arial" panose="020B0604020202020204" pitchFamily="34" charset="0"/>
              <a:buChar char="•"/>
            </a:pPr>
            <a:r>
              <a:rPr lang="en-US" dirty="0" smtClean="0"/>
              <a:t>Positive Aging Report should balance to Part A of TGRRCON</a:t>
            </a:r>
            <a:endParaRPr lang="en-US" dirty="0"/>
          </a:p>
          <a:p>
            <a:pPr marL="285750" indent="-285750">
              <a:buFont typeface="Arial" panose="020B0604020202020204" pitchFamily="34" charset="0"/>
              <a:buChar char="•"/>
            </a:pPr>
            <a:r>
              <a:rPr lang="en-US" dirty="0" smtClean="0"/>
              <a:t>Negative Aging Report should balance to Part B of TGRRCON</a:t>
            </a:r>
          </a:p>
          <a:p>
            <a:pPr marL="285750" indent="-285750">
              <a:buFont typeface="Arial" panose="020B0604020202020204" pitchFamily="34" charset="0"/>
              <a:buChar char="•"/>
            </a:pPr>
            <a:r>
              <a:rPr lang="en-US" dirty="0" smtClean="0"/>
              <a:t>Run to find problem accounts from reconciliation</a:t>
            </a: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23183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27</a:t>
            </a:fld>
            <a:endParaRPr lang="en-US"/>
          </a:p>
        </p:txBody>
      </p:sp>
      <p:sp>
        <p:nvSpPr>
          <p:cNvPr id="3" name="Title 2"/>
          <p:cNvSpPr>
            <a:spLocks noGrp="1"/>
          </p:cNvSpPr>
          <p:nvPr>
            <p:ph type="title"/>
          </p:nvPr>
        </p:nvSpPr>
        <p:spPr>
          <a:xfrm>
            <a:off x="228600" y="4522"/>
            <a:ext cx="8519484" cy="1143000"/>
          </a:xfrm>
        </p:spPr>
        <p:txBody>
          <a:bodyPr>
            <a:noAutofit/>
          </a:bodyPr>
          <a:lstStyle/>
          <a:p>
            <a:r>
              <a:rPr lang="en-US" sz="3800" dirty="0" smtClean="0"/>
              <a:t>Banner Year-End </a:t>
            </a:r>
            <a:br>
              <a:rPr lang="en-US" sz="3800" dirty="0" smtClean="0"/>
            </a:br>
            <a:r>
              <a:rPr lang="en-US" sz="3800" dirty="0" smtClean="0"/>
              <a:t>Helpful Information</a:t>
            </a:r>
            <a:endParaRPr lang="en-US" sz="3800" dirty="0"/>
          </a:p>
        </p:txBody>
      </p:sp>
      <p:sp>
        <p:nvSpPr>
          <p:cNvPr id="4" name="TextBox 3"/>
          <p:cNvSpPr txBox="1"/>
          <p:nvPr/>
        </p:nvSpPr>
        <p:spPr>
          <a:xfrm>
            <a:off x="526505" y="1064828"/>
            <a:ext cx="7010400" cy="892552"/>
          </a:xfrm>
          <a:prstGeom prst="rect">
            <a:avLst/>
          </a:prstGeom>
          <a:noFill/>
        </p:spPr>
        <p:txBody>
          <a:bodyPr wrap="square" rtlCol="0">
            <a:spAutoFit/>
          </a:bodyPr>
          <a:lstStyle/>
          <a:p>
            <a:r>
              <a:rPr lang="en-US" b="1" dirty="0" smtClean="0"/>
              <a:t>TGRAGES:</a:t>
            </a:r>
          </a:p>
          <a:p>
            <a:r>
              <a:rPr lang="en-US" sz="1600" b="1" dirty="0" smtClean="0"/>
              <a:t>Year-End Parameters</a:t>
            </a:r>
            <a:endParaRPr lang="en-US" b="1" dirty="0"/>
          </a:p>
          <a:p>
            <a:endParaRPr lang="en-US" dirty="0" smtClean="0"/>
          </a:p>
        </p:txBody>
      </p:sp>
      <p:sp>
        <p:nvSpPr>
          <p:cNvPr id="6" name="TextBox 5"/>
          <p:cNvSpPr txBox="1"/>
          <p:nvPr/>
        </p:nvSpPr>
        <p:spPr>
          <a:xfrm>
            <a:off x="3886200" y="4246393"/>
            <a:ext cx="2005669" cy="369332"/>
          </a:xfrm>
          <a:prstGeom prst="rect">
            <a:avLst/>
          </a:prstGeom>
          <a:noFill/>
        </p:spPr>
        <p:txBody>
          <a:bodyPr wrap="square" rtlCol="0">
            <a:spAutoFit/>
          </a:bodyPr>
          <a:lstStyle/>
          <a:p>
            <a:r>
              <a:rPr lang="en-US" dirty="0" smtClean="0"/>
              <a:t>Negative Aging:</a:t>
            </a:r>
            <a:endParaRPr lang="en-US" dirty="0"/>
          </a:p>
        </p:txBody>
      </p:sp>
      <p:pic>
        <p:nvPicPr>
          <p:cNvPr id="5" name="Picture 4"/>
          <p:cNvPicPr>
            <a:picLocks noChangeAspect="1"/>
          </p:cNvPicPr>
          <p:nvPr/>
        </p:nvPicPr>
        <p:blipFill>
          <a:blip r:embed="rId2"/>
          <a:stretch>
            <a:fillRect/>
          </a:stretch>
        </p:blipFill>
        <p:spPr>
          <a:xfrm>
            <a:off x="1695450" y="1841302"/>
            <a:ext cx="5355972" cy="2273498"/>
          </a:xfrm>
          <a:prstGeom prst="rect">
            <a:avLst/>
          </a:prstGeom>
        </p:spPr>
      </p:pic>
      <p:sp>
        <p:nvSpPr>
          <p:cNvPr id="9" name="TextBox 8"/>
          <p:cNvSpPr txBox="1"/>
          <p:nvPr/>
        </p:nvSpPr>
        <p:spPr>
          <a:xfrm>
            <a:off x="3657600" y="1463665"/>
            <a:ext cx="2005669" cy="369332"/>
          </a:xfrm>
          <a:prstGeom prst="rect">
            <a:avLst/>
          </a:prstGeom>
          <a:noFill/>
        </p:spPr>
        <p:txBody>
          <a:bodyPr wrap="square" rtlCol="0">
            <a:spAutoFit/>
          </a:bodyPr>
          <a:lstStyle/>
          <a:p>
            <a:r>
              <a:rPr lang="en-US" dirty="0" smtClean="0"/>
              <a:t>Positive Aging:</a:t>
            </a:r>
            <a:endParaRPr lang="en-US" dirty="0"/>
          </a:p>
        </p:txBody>
      </p:sp>
      <p:pic>
        <p:nvPicPr>
          <p:cNvPr id="7" name="Picture 6"/>
          <p:cNvPicPr>
            <a:picLocks noChangeAspect="1"/>
          </p:cNvPicPr>
          <p:nvPr/>
        </p:nvPicPr>
        <p:blipFill>
          <a:blip r:embed="rId3"/>
          <a:stretch>
            <a:fillRect/>
          </a:stretch>
        </p:blipFill>
        <p:spPr>
          <a:xfrm>
            <a:off x="1695450" y="4530744"/>
            <a:ext cx="5355972" cy="2256075"/>
          </a:xfrm>
          <a:prstGeom prst="rect">
            <a:avLst/>
          </a:prstGeom>
        </p:spPr>
      </p:pic>
      <p:sp>
        <p:nvSpPr>
          <p:cNvPr id="10" name="TextBox 9"/>
          <p:cNvSpPr txBox="1"/>
          <p:nvPr/>
        </p:nvSpPr>
        <p:spPr>
          <a:xfrm>
            <a:off x="3880104" y="2465845"/>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2023 the date would be 06/30/2023</a:t>
            </a:r>
            <a:endParaRPr lang="en-US" sz="1050" dirty="0"/>
          </a:p>
        </p:txBody>
      </p:sp>
      <p:cxnSp>
        <p:nvCxnSpPr>
          <p:cNvPr id="11" name="Straight Arrow Connector 10"/>
          <p:cNvCxnSpPr/>
          <p:nvPr/>
        </p:nvCxnSpPr>
        <p:spPr>
          <a:xfrm>
            <a:off x="5663269" y="3017686"/>
            <a:ext cx="432731" cy="47150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3910669" y="4911806"/>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2023 the date would be 06/30/2023</a:t>
            </a:r>
            <a:endParaRPr lang="en-US" sz="1050" dirty="0"/>
          </a:p>
        </p:txBody>
      </p:sp>
      <p:cxnSp>
        <p:nvCxnSpPr>
          <p:cNvPr id="14" name="Straight Arrow Connector 13"/>
          <p:cNvCxnSpPr/>
          <p:nvPr/>
        </p:nvCxnSpPr>
        <p:spPr>
          <a:xfrm>
            <a:off x="5663269" y="5486400"/>
            <a:ext cx="508931" cy="6858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328370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28</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4" name="TextBox 3"/>
          <p:cNvSpPr txBox="1"/>
          <p:nvPr/>
        </p:nvSpPr>
        <p:spPr>
          <a:xfrm>
            <a:off x="533400" y="1219200"/>
            <a:ext cx="7239000" cy="3785652"/>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Identify accounts that don’t balance</a:t>
            </a:r>
          </a:p>
          <a:p>
            <a:pPr marL="285750" indent="-285750">
              <a:buFont typeface="Arial" panose="020B0604020202020204" pitchFamily="34" charset="0"/>
              <a:buChar char="•"/>
            </a:pPr>
            <a:r>
              <a:rPr lang="en-US" dirty="0" smtClean="0"/>
              <a:t>Check to see if everything is in it’s normal state        ***EVEN FOR PRIOR YEARS***                                      </a:t>
            </a:r>
            <a:r>
              <a:rPr lang="en-US" sz="1400" dirty="0" smtClean="0"/>
              <a:t>Payments or other things could have occurred in the current FY date range</a:t>
            </a:r>
          </a:p>
          <a:p>
            <a:r>
              <a:rPr lang="en-US" sz="1400" dirty="0"/>
              <a:t> </a:t>
            </a:r>
            <a:r>
              <a:rPr lang="en-US" sz="1400" dirty="0" smtClean="0"/>
              <a:t>    Application of Payments could have made changes to the accounts</a:t>
            </a:r>
          </a:p>
          <a:p>
            <a:r>
              <a:rPr lang="en-US" sz="1400" dirty="0" smtClean="0"/>
              <a:t>     If they have a balance &lt;&gt; 0, they are included on TGRRCON &amp; TGRAGES</a:t>
            </a:r>
          </a:p>
          <a:p>
            <a:pPr marL="285750" indent="-285750">
              <a:buFont typeface="Arial" panose="020B0604020202020204" pitchFamily="34" charset="0"/>
              <a:buChar char="•"/>
            </a:pPr>
            <a:r>
              <a:rPr lang="en-US" dirty="0" smtClean="0"/>
              <a:t>Review the GL for manual postings</a:t>
            </a:r>
          </a:p>
          <a:p>
            <a:pPr marL="285750" indent="-285750">
              <a:buFont typeface="Arial" panose="020B0604020202020204" pitchFamily="34" charset="0"/>
              <a:buChar char="•"/>
            </a:pPr>
            <a:r>
              <a:rPr lang="en-US" dirty="0" smtClean="0"/>
              <a:t>Identify detail codes that may be involved</a:t>
            </a:r>
          </a:p>
          <a:p>
            <a:pPr marL="285750" indent="-285750">
              <a:buFont typeface="Arial" panose="020B0604020202020204" pitchFamily="34" charset="0"/>
              <a:buChar char="•"/>
            </a:pPr>
            <a:r>
              <a:rPr lang="en-US" dirty="0" smtClean="0"/>
              <a:t>Run aging reports for detail codes in out-of-balance accounts and review accounts</a:t>
            </a:r>
          </a:p>
          <a:p>
            <a:endParaRPr lang="en-US" dirty="0"/>
          </a:p>
        </p:txBody>
      </p:sp>
      <p:sp>
        <p:nvSpPr>
          <p:cNvPr id="5" name="TextBox 4"/>
          <p:cNvSpPr txBox="1"/>
          <p:nvPr/>
        </p:nvSpPr>
        <p:spPr>
          <a:xfrm>
            <a:off x="7531223" y="5791200"/>
            <a:ext cx="1524000" cy="646331"/>
          </a:xfrm>
          <a:prstGeom prst="rect">
            <a:avLst/>
          </a:prstGeom>
          <a:noFill/>
        </p:spPr>
        <p:txBody>
          <a:bodyPr wrap="square" rtlCol="0">
            <a:spAutoFit/>
          </a:bodyPr>
          <a:lstStyle/>
          <a:p>
            <a:r>
              <a:rPr lang="en-US" dirty="0" smtClean="0"/>
              <a:t>Lessons Learned </a:t>
            </a:r>
            <a:endParaRPr lang="en-US" dirty="0"/>
          </a:p>
        </p:txBody>
      </p:sp>
    </p:spTree>
    <p:extLst>
      <p:ext uri="{BB962C8B-B14F-4D97-AF65-F5344CB8AC3E}">
        <p14:creationId xmlns:p14="http://schemas.microsoft.com/office/powerpoint/2010/main" val="2435398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29</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4" name="TextBox 3"/>
          <p:cNvSpPr txBox="1"/>
          <p:nvPr/>
        </p:nvSpPr>
        <p:spPr>
          <a:xfrm>
            <a:off x="535397" y="1600200"/>
            <a:ext cx="7239000" cy="3416320"/>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endParaRPr lang="en-US" dirty="0" smtClean="0"/>
          </a:p>
          <a:p>
            <a:r>
              <a:rPr lang="en-US" dirty="0" smtClean="0"/>
              <a:t>If </a:t>
            </a:r>
            <a:r>
              <a:rPr lang="en-US" dirty="0"/>
              <a:t>TGRRCON and TGRAGES don’t balance</a:t>
            </a:r>
            <a:r>
              <a:rPr lang="en-US" dirty="0" smtClean="0"/>
              <a:t>:</a:t>
            </a:r>
          </a:p>
          <a:p>
            <a:pPr marL="742950" lvl="1" indent="-285750">
              <a:buFont typeface="Arial" panose="020B0604020202020204" pitchFamily="34" charset="0"/>
              <a:buChar char="•"/>
            </a:pPr>
            <a:r>
              <a:rPr lang="en-US" sz="1600" dirty="0" smtClean="0"/>
              <a:t>Re-run TGRRCON with Parameter 02 &amp; 03 blank</a:t>
            </a:r>
          </a:p>
          <a:p>
            <a:pPr marL="742950" lvl="1" indent="-285750">
              <a:buFont typeface="Arial" panose="020B0604020202020204" pitchFamily="34" charset="0"/>
              <a:buChar char="•"/>
            </a:pPr>
            <a:r>
              <a:rPr lang="en-US" sz="1600" dirty="0" smtClean="0"/>
              <a:t>Do </a:t>
            </a:r>
            <a:r>
              <a:rPr lang="en-US" sz="1600" dirty="0"/>
              <a:t>you have an orphaned </a:t>
            </a:r>
            <a:r>
              <a:rPr lang="en-US" sz="1600" dirty="0" err="1"/>
              <a:t>pidm</a:t>
            </a:r>
            <a:r>
              <a:rPr lang="en-US" sz="1600" dirty="0"/>
              <a:t>? EVEN FOR PRIOR YEARS/TERMS</a:t>
            </a:r>
          </a:p>
          <a:p>
            <a:pPr marL="1200150" lvl="2" indent="-285750">
              <a:buFont typeface="Arial" panose="020B0604020202020204" pitchFamily="34" charset="0"/>
              <a:buChar char="•"/>
            </a:pPr>
            <a:r>
              <a:rPr lang="en-US" sz="1600" dirty="0"/>
              <a:t>SQL scripts looking for TBRACCD_PIDM not in (SPRIDEN_PIDM)</a:t>
            </a:r>
          </a:p>
          <a:p>
            <a:pPr marL="1200150" lvl="2" indent="-285750">
              <a:buFont typeface="Arial" panose="020B0604020202020204" pitchFamily="34" charset="0"/>
              <a:buChar char="•"/>
            </a:pPr>
            <a:r>
              <a:rPr lang="en-US" sz="1600" dirty="0"/>
              <a:t>Person with multiple </a:t>
            </a:r>
            <a:r>
              <a:rPr lang="en-US" sz="1600" dirty="0" err="1"/>
              <a:t>pidms</a:t>
            </a:r>
            <a:r>
              <a:rPr lang="en-US" sz="1600" dirty="0"/>
              <a:t> that have been merged</a:t>
            </a:r>
          </a:p>
          <a:p>
            <a:pPr marL="1200150" lvl="2" indent="-285750">
              <a:buFont typeface="Arial" panose="020B0604020202020204" pitchFamily="34" charset="0"/>
              <a:buChar char="•"/>
            </a:pPr>
            <a:r>
              <a:rPr lang="en-US" sz="1600" dirty="0"/>
              <a:t>AR data not merged or fed before deletion</a:t>
            </a:r>
          </a:p>
          <a:p>
            <a:pPr marL="1200150" lvl="2" indent="-285750">
              <a:buFont typeface="Arial" panose="020B0604020202020204" pitchFamily="34" charset="0"/>
              <a:buChar char="•"/>
            </a:pPr>
            <a:r>
              <a:rPr lang="en-US" sz="1600" dirty="0"/>
              <a:t>Clean up any orphaned </a:t>
            </a:r>
            <a:r>
              <a:rPr lang="en-US" sz="1600" dirty="0" err="1"/>
              <a:t>pidms</a:t>
            </a:r>
            <a:r>
              <a:rPr lang="en-US" sz="1600" dirty="0"/>
              <a:t> – script added to find ALL</a:t>
            </a:r>
          </a:p>
          <a:p>
            <a:pPr marL="742950" lvl="1" indent="-285750">
              <a:buFont typeface="Arial" panose="020B0604020202020204" pitchFamily="34" charset="0"/>
              <a:buChar char="•"/>
            </a:pPr>
            <a:r>
              <a:rPr lang="en-US" sz="1600" dirty="0"/>
              <a:t>Make sure term-based and Aid Year-based flags are in sync across detail codes. </a:t>
            </a:r>
          </a:p>
          <a:p>
            <a:endParaRPr lang="en-US" dirty="0"/>
          </a:p>
        </p:txBody>
      </p:sp>
      <p:sp>
        <p:nvSpPr>
          <p:cNvPr id="5" name="TextBox 4"/>
          <p:cNvSpPr txBox="1"/>
          <p:nvPr/>
        </p:nvSpPr>
        <p:spPr>
          <a:xfrm>
            <a:off x="7531223" y="5791200"/>
            <a:ext cx="1524000" cy="646331"/>
          </a:xfrm>
          <a:prstGeom prst="rect">
            <a:avLst/>
          </a:prstGeom>
          <a:noFill/>
        </p:spPr>
        <p:txBody>
          <a:bodyPr wrap="square" rtlCol="0">
            <a:spAutoFit/>
          </a:bodyPr>
          <a:lstStyle/>
          <a:p>
            <a:r>
              <a:rPr lang="en-US" dirty="0" smtClean="0"/>
              <a:t>Lessons Learned </a:t>
            </a:r>
            <a:endParaRPr lang="en-US" dirty="0"/>
          </a:p>
        </p:txBody>
      </p:sp>
    </p:spTree>
    <p:extLst>
      <p:ext uri="{BB962C8B-B14F-4D97-AF65-F5344CB8AC3E}">
        <p14:creationId xmlns:p14="http://schemas.microsoft.com/office/powerpoint/2010/main" val="3756143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071872"/>
          </a:xfrm>
        </p:spPr>
        <p:txBody>
          <a:bodyPr>
            <a:normAutofit lnSpcReduction="10000"/>
          </a:bodyPr>
          <a:lstStyle/>
          <a:p>
            <a:r>
              <a:rPr lang="en-US" sz="2400" dirty="0" smtClean="0"/>
              <a:t>Write Offs should be done and approved by SAO and hopefully updated in Banner by now.   If not you should be waiting for your approval.    </a:t>
            </a:r>
          </a:p>
          <a:p>
            <a:r>
              <a:rPr lang="en-US" sz="2400" dirty="0" smtClean="0"/>
              <a:t>When </a:t>
            </a:r>
            <a:r>
              <a:rPr lang="en-US" sz="2400" i="1" dirty="0" smtClean="0"/>
              <a:t>ZFRWRIT</a:t>
            </a:r>
            <a:r>
              <a:rPr lang="en-US" sz="2400" dirty="0" smtClean="0"/>
              <a:t> is complete in audit mode always generate an output </a:t>
            </a:r>
            <a:r>
              <a:rPr lang="en-US" sz="2400" dirty="0" err="1" smtClean="0"/>
              <a:t>popsel</a:t>
            </a:r>
            <a:r>
              <a:rPr lang="en-US" sz="2400" dirty="0" smtClean="0"/>
              <a:t> to be used once SAO approves, to be used as your “input” </a:t>
            </a:r>
            <a:r>
              <a:rPr lang="en-US" sz="2400" dirty="0" err="1" smtClean="0"/>
              <a:t>popsel</a:t>
            </a:r>
            <a:r>
              <a:rPr lang="en-US" sz="2400" dirty="0" smtClean="0"/>
              <a:t> for the update mode.  </a:t>
            </a:r>
          </a:p>
          <a:p>
            <a:r>
              <a:rPr lang="en-US" sz="2400" dirty="0" smtClean="0"/>
              <a:t>Run a normal application of payments (</a:t>
            </a:r>
            <a:r>
              <a:rPr lang="en-US" sz="2400" i="1" dirty="0" smtClean="0"/>
              <a:t>TGRAPPL</a:t>
            </a:r>
            <a:r>
              <a:rPr lang="en-US" sz="2400" dirty="0" smtClean="0"/>
              <a:t>).    </a:t>
            </a:r>
          </a:p>
          <a:p>
            <a:r>
              <a:rPr lang="en-US" sz="2400" dirty="0" smtClean="0"/>
              <a:t>Using </a:t>
            </a:r>
            <a:r>
              <a:rPr lang="en-US" sz="2400" i="1" dirty="0" smtClean="0"/>
              <a:t>GLBDATA, GLAEXTR</a:t>
            </a:r>
            <a:r>
              <a:rPr lang="en-US" sz="2400" dirty="0" smtClean="0"/>
              <a:t>, run </a:t>
            </a:r>
            <a:r>
              <a:rPr lang="en-US" sz="2400" dirty="0" err="1" smtClean="0"/>
              <a:t>popsels</a:t>
            </a:r>
            <a:r>
              <a:rPr lang="en-US" sz="2400" dirty="0" smtClean="0"/>
              <a:t> </a:t>
            </a:r>
            <a:r>
              <a:rPr lang="en-US" sz="2400" b="1" u="sng" dirty="0" smtClean="0"/>
              <a:t>CORRECT_PAYMENTS</a:t>
            </a:r>
            <a:r>
              <a:rPr lang="en-US" sz="2400" dirty="0" smtClean="0"/>
              <a:t>  and </a:t>
            </a:r>
            <a:r>
              <a:rPr lang="en-US" sz="2400" b="1" u="sng" dirty="0" smtClean="0"/>
              <a:t>CORRECT_CHARGES</a:t>
            </a:r>
            <a:r>
              <a:rPr lang="en-US" sz="2400" dirty="0" smtClean="0"/>
              <a:t> to find payments or charges not in their normal state.    </a:t>
            </a:r>
          </a:p>
          <a:p>
            <a:r>
              <a:rPr lang="en-US" sz="2400" i="1" dirty="0" smtClean="0"/>
              <a:t>ZFRAUDT</a:t>
            </a:r>
            <a:r>
              <a:rPr lang="en-US" sz="2400" dirty="0" smtClean="0"/>
              <a:t> will find application of payment errors. Run with parameter 04 = Y  </a:t>
            </a:r>
          </a:p>
          <a:p>
            <a:r>
              <a:rPr lang="en-US" sz="2400" dirty="0" smtClean="0"/>
              <a:t>ZFRAUDT also shows detailed receivable information </a:t>
            </a:r>
          </a:p>
        </p:txBody>
      </p:sp>
      <p:sp>
        <p:nvSpPr>
          <p:cNvPr id="2" name="Title 1"/>
          <p:cNvSpPr>
            <a:spLocks noGrp="1"/>
          </p:cNvSpPr>
          <p:nvPr>
            <p:ph type="title"/>
          </p:nvPr>
        </p:nvSpPr>
        <p:spPr>
          <a:xfrm>
            <a:off x="533400" y="228600"/>
            <a:ext cx="8229600" cy="1143000"/>
          </a:xfrm>
        </p:spPr>
        <p:txBody>
          <a:bodyPr>
            <a:normAutofit fontScale="90000"/>
          </a:bodyPr>
          <a:lstStyle/>
          <a:p>
            <a:r>
              <a:rPr lang="en-US" sz="4000" b="1" dirty="0" smtClean="0"/>
              <a:t>Banner Year-End </a:t>
            </a:r>
            <a:br>
              <a:rPr lang="en-US" sz="4000" b="1" dirty="0" smtClean="0"/>
            </a:br>
            <a:r>
              <a:rPr lang="en-US" sz="3600" dirty="0" smtClean="0"/>
              <a:t>Preparation – Getting Ready </a:t>
            </a:r>
            <a:br>
              <a:rPr lang="en-US" sz="3600" dirty="0" smtClean="0"/>
            </a:br>
            <a:endParaRPr lang="en-US" sz="3600" dirty="0"/>
          </a:p>
        </p:txBody>
      </p:sp>
      <p:sp>
        <p:nvSpPr>
          <p:cNvPr id="5" name="Slide Number Placeholder 4"/>
          <p:cNvSpPr>
            <a:spLocks noGrp="1"/>
          </p:cNvSpPr>
          <p:nvPr>
            <p:ph type="sldNum" sz="quarter" idx="12"/>
          </p:nvPr>
        </p:nvSpPr>
        <p:spPr/>
        <p:txBody>
          <a:bodyPr/>
          <a:lstStyle/>
          <a:p>
            <a:fld id="{B9B46844-B081-4CCE-97E0-DC1698651399}" type="slidenum">
              <a:rPr lang="en-US" smtClean="0"/>
              <a:t>3</a:t>
            </a:fld>
            <a:endParaRPr lang="en-US"/>
          </a:p>
        </p:txBody>
      </p:sp>
    </p:spTree>
    <p:extLst>
      <p:ext uri="{BB962C8B-B14F-4D97-AF65-F5344CB8AC3E}">
        <p14:creationId xmlns:p14="http://schemas.microsoft.com/office/powerpoint/2010/main" val="2466572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30</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762000" y="1371600"/>
            <a:ext cx="6400800" cy="646331"/>
          </a:xfrm>
          <a:prstGeom prst="rect">
            <a:avLst/>
          </a:prstGeom>
          <a:noFill/>
        </p:spPr>
        <p:txBody>
          <a:bodyPr wrap="square" rtlCol="0">
            <a:spAutoFit/>
          </a:bodyPr>
          <a:lstStyle/>
          <a:p>
            <a:r>
              <a:rPr lang="en-US" dirty="0" smtClean="0"/>
              <a:t>Re-run TGRRCON leaving parameters 02 and 03 blank:</a:t>
            </a:r>
          </a:p>
          <a:p>
            <a:endParaRPr lang="en-US" dirty="0"/>
          </a:p>
        </p:txBody>
      </p:sp>
      <p:sp>
        <p:nvSpPr>
          <p:cNvPr id="7" name="TextBox 6"/>
          <p:cNvSpPr txBox="1"/>
          <p:nvPr/>
        </p:nvSpPr>
        <p:spPr>
          <a:xfrm>
            <a:off x="1143000" y="5029200"/>
            <a:ext cx="6477000" cy="1077218"/>
          </a:xfrm>
          <a:prstGeom prst="rect">
            <a:avLst/>
          </a:prstGeom>
          <a:noFill/>
        </p:spPr>
        <p:txBody>
          <a:bodyPr wrap="square" rtlCol="0">
            <a:spAutoFit/>
          </a:bodyPr>
          <a:lstStyle/>
          <a:p>
            <a:pPr algn="ctr"/>
            <a:r>
              <a:rPr lang="en-US" sz="1600" dirty="0" smtClean="0"/>
              <a:t>*** TGRAGES pulls data from the beginning of time, so if TGRRCON and TGRAGES are not balancing, re-running TGRRCON with the parameter set above will get them to balance.</a:t>
            </a:r>
            <a:endParaRPr lang="en-US" sz="1600" dirty="0"/>
          </a:p>
        </p:txBody>
      </p:sp>
      <p:sp>
        <p:nvSpPr>
          <p:cNvPr id="9" name="TextBox 8"/>
          <p:cNvSpPr txBox="1"/>
          <p:nvPr/>
        </p:nvSpPr>
        <p:spPr>
          <a:xfrm>
            <a:off x="7531223" y="5791200"/>
            <a:ext cx="1524000" cy="646331"/>
          </a:xfrm>
          <a:prstGeom prst="rect">
            <a:avLst/>
          </a:prstGeom>
          <a:noFill/>
        </p:spPr>
        <p:txBody>
          <a:bodyPr wrap="square" rtlCol="0">
            <a:spAutoFit/>
          </a:bodyPr>
          <a:lstStyle/>
          <a:p>
            <a:r>
              <a:rPr lang="en-US" dirty="0" smtClean="0"/>
              <a:t>Lessons Learned</a:t>
            </a:r>
            <a:endParaRPr lang="en-US" dirty="0"/>
          </a:p>
        </p:txBody>
      </p:sp>
      <p:pic>
        <p:nvPicPr>
          <p:cNvPr id="5" name="Picture 4"/>
          <p:cNvPicPr>
            <a:picLocks noChangeAspect="1"/>
          </p:cNvPicPr>
          <p:nvPr/>
        </p:nvPicPr>
        <p:blipFill>
          <a:blip r:embed="rId2"/>
          <a:stretch>
            <a:fillRect/>
          </a:stretch>
        </p:blipFill>
        <p:spPr>
          <a:xfrm>
            <a:off x="914400" y="1767873"/>
            <a:ext cx="6262751" cy="2956527"/>
          </a:xfrm>
          <a:prstGeom prst="rect">
            <a:avLst/>
          </a:prstGeom>
        </p:spPr>
      </p:pic>
      <p:sp>
        <p:nvSpPr>
          <p:cNvPr id="8" name="TextBox 7"/>
          <p:cNvSpPr txBox="1"/>
          <p:nvPr/>
        </p:nvSpPr>
        <p:spPr>
          <a:xfrm>
            <a:off x="3880104" y="2465845"/>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2023 the date would be 07/01/2022</a:t>
            </a:r>
            <a:endParaRPr lang="en-US" sz="1050" dirty="0"/>
          </a:p>
        </p:txBody>
      </p:sp>
      <p:sp>
        <p:nvSpPr>
          <p:cNvPr id="10" name="TextBox 9"/>
          <p:cNvSpPr txBox="1"/>
          <p:nvPr/>
        </p:nvSpPr>
        <p:spPr>
          <a:xfrm>
            <a:off x="3880104" y="4011179"/>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2023 the date would be 06/30/2023</a:t>
            </a:r>
            <a:endParaRPr lang="en-US" sz="1050" dirty="0"/>
          </a:p>
        </p:txBody>
      </p:sp>
      <p:cxnSp>
        <p:nvCxnSpPr>
          <p:cNvPr id="11" name="Straight Arrow Connector 10"/>
          <p:cNvCxnSpPr/>
          <p:nvPr/>
        </p:nvCxnSpPr>
        <p:spPr>
          <a:xfrm>
            <a:off x="5632704" y="3082625"/>
            <a:ext cx="387096" cy="44187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V="1">
            <a:off x="5632704" y="3810000"/>
            <a:ext cx="387096" cy="20117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751482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31</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762000" y="1371600"/>
            <a:ext cx="6400800" cy="1138773"/>
          </a:xfrm>
          <a:prstGeom prst="rect">
            <a:avLst/>
          </a:prstGeom>
          <a:noFill/>
        </p:spPr>
        <p:txBody>
          <a:bodyPr wrap="square" rtlCol="0">
            <a:spAutoFit/>
          </a:bodyPr>
          <a:lstStyle/>
          <a:p>
            <a:r>
              <a:rPr lang="en-US" dirty="0" smtClean="0"/>
              <a:t>What if they still do not balance???</a:t>
            </a:r>
          </a:p>
          <a:p>
            <a:endParaRPr lang="en-US" dirty="0"/>
          </a:p>
          <a:p>
            <a:r>
              <a:rPr lang="en-US" sz="1600" dirty="0" smtClean="0"/>
              <a:t>Check TGRRCON to see if you have any detail codes that do not have the accounting detail behind them. i.e. A/B accounts.</a:t>
            </a:r>
            <a:endParaRPr lang="en-US"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537006"/>
            <a:ext cx="3603784" cy="3025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241353" y="2537006"/>
            <a:ext cx="3505200" cy="3416320"/>
          </a:xfrm>
          <a:prstGeom prst="rect">
            <a:avLst/>
          </a:prstGeom>
          <a:noFill/>
        </p:spPr>
        <p:txBody>
          <a:bodyPr wrap="square" rtlCol="0">
            <a:spAutoFit/>
          </a:bodyPr>
          <a:lstStyle/>
          <a:p>
            <a:r>
              <a:rPr lang="en-US" dirty="0" smtClean="0"/>
              <a:t>If you have these, you should pull a TGIACCD query for these detail codes where the balance &lt;&gt;0</a:t>
            </a:r>
          </a:p>
          <a:p>
            <a:endParaRPr lang="en-US" dirty="0"/>
          </a:p>
          <a:p>
            <a:r>
              <a:rPr lang="en-US" dirty="0" smtClean="0"/>
              <a:t>Remember TGRRCON only cares about A/B accounts, so if the detail code has no Chart of Accounts, then the balance sitting on that detail code will not be included on TGRRCON.</a:t>
            </a:r>
            <a:endParaRPr lang="en-US" dirty="0"/>
          </a:p>
        </p:txBody>
      </p:sp>
      <p:sp>
        <p:nvSpPr>
          <p:cNvPr id="9" name="TextBox 8"/>
          <p:cNvSpPr txBox="1"/>
          <p:nvPr/>
        </p:nvSpPr>
        <p:spPr>
          <a:xfrm>
            <a:off x="7531223" y="5791200"/>
            <a:ext cx="1524000" cy="646331"/>
          </a:xfrm>
          <a:prstGeom prst="rect">
            <a:avLst/>
          </a:prstGeom>
          <a:noFill/>
        </p:spPr>
        <p:txBody>
          <a:bodyPr wrap="square" rtlCol="0">
            <a:spAutoFit/>
          </a:bodyPr>
          <a:lstStyle/>
          <a:p>
            <a:r>
              <a:rPr lang="en-US" dirty="0" smtClean="0"/>
              <a:t>Lessons Learned</a:t>
            </a:r>
            <a:endParaRPr lang="en-US" dirty="0"/>
          </a:p>
        </p:txBody>
      </p:sp>
    </p:spTree>
    <p:extLst>
      <p:ext uri="{BB962C8B-B14F-4D97-AF65-F5344CB8AC3E}">
        <p14:creationId xmlns:p14="http://schemas.microsoft.com/office/powerpoint/2010/main" val="6233936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32</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762000" y="1143000"/>
            <a:ext cx="6629400" cy="5105400"/>
          </a:xfrm>
          <a:prstGeom prst="rect">
            <a:avLst/>
          </a:prstGeom>
          <a:noFill/>
        </p:spPr>
        <p:txBody>
          <a:bodyPr wrap="square" rtlCol="0">
            <a:spAutoFit/>
          </a:bodyPr>
          <a:lstStyle/>
          <a:p>
            <a:r>
              <a:rPr lang="en-US" dirty="0" smtClean="0"/>
              <a:t>What if they still do not balance???</a:t>
            </a:r>
          </a:p>
          <a:p>
            <a:endParaRPr lang="en-US" dirty="0"/>
          </a:p>
          <a:p>
            <a:r>
              <a:rPr lang="en-US" sz="1600" dirty="0" smtClean="0"/>
              <a:t>If you have cleaned up any detail codes that do not have a Chart of Accounts and you are still out of balance, check to see if you balance over all.</a:t>
            </a:r>
          </a:p>
          <a:p>
            <a:endParaRPr lang="en-US" sz="1400" dirty="0" smtClean="0"/>
          </a:p>
          <a:p>
            <a:r>
              <a:rPr lang="en-US" sz="1600" dirty="0" smtClean="0"/>
              <a:t>From TGRRCON:</a:t>
            </a:r>
          </a:p>
          <a:p>
            <a:endParaRPr lang="en-US" sz="1600" dirty="0" smtClean="0"/>
          </a:p>
          <a:p>
            <a:r>
              <a:rPr lang="en-US" sz="1600" dirty="0"/>
              <a:t>	</a:t>
            </a:r>
            <a:r>
              <a:rPr lang="en-US" sz="1600" b="1" dirty="0" smtClean="0"/>
              <a:t>AR Balance for Total Open Charges </a:t>
            </a:r>
            <a:r>
              <a:rPr lang="en-US" sz="1600" dirty="0" smtClean="0"/>
              <a:t>(Receivables)</a:t>
            </a:r>
          </a:p>
          <a:p>
            <a:r>
              <a:rPr lang="en-US" sz="1600" dirty="0"/>
              <a:t> </a:t>
            </a:r>
            <a:r>
              <a:rPr lang="en-US" sz="1600" dirty="0" smtClean="0"/>
              <a:t>         +  </a:t>
            </a:r>
            <a:r>
              <a:rPr lang="en-US" sz="1600" b="1" dirty="0" smtClean="0"/>
              <a:t>AR Balance for Total Unapplied Payments </a:t>
            </a:r>
          </a:p>
          <a:p>
            <a:pPr algn="ctr"/>
            <a:r>
              <a:rPr lang="en-US" sz="1600" b="1" dirty="0" smtClean="0"/>
              <a:t>---------------------------------------------------</a:t>
            </a:r>
          </a:p>
          <a:p>
            <a:pPr algn="ctr"/>
            <a:r>
              <a:rPr lang="en-US" sz="1600" dirty="0" smtClean="0"/>
              <a:t>= </a:t>
            </a:r>
            <a:r>
              <a:rPr lang="en-US" sz="1600" b="1" dirty="0" smtClean="0"/>
              <a:t>Sum of the two Aging Reports </a:t>
            </a:r>
            <a:r>
              <a:rPr lang="en-US" sz="1600" dirty="0" smtClean="0"/>
              <a:t>(TGRAGES)</a:t>
            </a:r>
          </a:p>
          <a:p>
            <a:pPr algn="ctr"/>
            <a:endParaRPr lang="en-US" sz="1400" dirty="0"/>
          </a:p>
          <a:p>
            <a:r>
              <a:rPr lang="en-US" sz="1600" dirty="0" smtClean="0"/>
              <a:t>Overall do they balance?? </a:t>
            </a:r>
          </a:p>
          <a:p>
            <a:endParaRPr lang="en-US" sz="1400" dirty="0"/>
          </a:p>
          <a:p>
            <a:r>
              <a:rPr lang="en-US" sz="1600" dirty="0" smtClean="0"/>
              <a:t>Are you out of balance the </a:t>
            </a:r>
            <a:r>
              <a:rPr lang="en-US" sz="1600" b="1" u="sng" dirty="0" smtClean="0"/>
              <a:t>EXACT</a:t>
            </a:r>
            <a:r>
              <a:rPr lang="en-US" sz="1600" dirty="0" smtClean="0"/>
              <a:t> dollar amount on each side when comparing Part A to Positive Aging and Part B to Negative Aging??</a:t>
            </a:r>
          </a:p>
          <a:p>
            <a:endParaRPr lang="en-US" sz="1200" dirty="0"/>
          </a:p>
          <a:p>
            <a:pPr algn="ctr"/>
            <a:r>
              <a:rPr lang="en-US" sz="1600" dirty="0"/>
              <a:t>If yes, then you may have some A/B accounts that are switched.</a:t>
            </a:r>
          </a:p>
          <a:p>
            <a:endParaRPr lang="en-US" sz="1200" dirty="0"/>
          </a:p>
        </p:txBody>
      </p:sp>
      <p:sp>
        <p:nvSpPr>
          <p:cNvPr id="7" name="TextBox 6"/>
          <p:cNvSpPr txBox="1"/>
          <p:nvPr/>
        </p:nvSpPr>
        <p:spPr>
          <a:xfrm>
            <a:off x="7531223" y="5791200"/>
            <a:ext cx="1524000" cy="646331"/>
          </a:xfrm>
          <a:prstGeom prst="rect">
            <a:avLst/>
          </a:prstGeom>
          <a:noFill/>
        </p:spPr>
        <p:txBody>
          <a:bodyPr wrap="square" rtlCol="0">
            <a:spAutoFit/>
          </a:bodyPr>
          <a:lstStyle/>
          <a:p>
            <a:r>
              <a:rPr lang="en-US" dirty="0" smtClean="0"/>
              <a:t>Lessons Learned</a:t>
            </a:r>
            <a:endParaRPr lang="en-US" dirty="0"/>
          </a:p>
        </p:txBody>
      </p:sp>
    </p:spTree>
    <p:extLst>
      <p:ext uri="{BB962C8B-B14F-4D97-AF65-F5344CB8AC3E}">
        <p14:creationId xmlns:p14="http://schemas.microsoft.com/office/powerpoint/2010/main" val="1372777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33</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1295400" y="1143000"/>
            <a:ext cx="1981200" cy="3077766"/>
          </a:xfrm>
          <a:prstGeom prst="rect">
            <a:avLst/>
          </a:prstGeom>
          <a:noFill/>
        </p:spPr>
        <p:txBody>
          <a:bodyPr wrap="square" rtlCol="0">
            <a:spAutoFit/>
          </a:bodyPr>
          <a:lstStyle/>
          <a:p>
            <a:r>
              <a:rPr lang="en-US" dirty="0" smtClean="0"/>
              <a:t>Example:</a:t>
            </a:r>
          </a:p>
          <a:p>
            <a:endParaRPr lang="en-US" sz="1600" dirty="0" smtClean="0"/>
          </a:p>
          <a:p>
            <a:r>
              <a:rPr lang="en-US" sz="1600" dirty="0" smtClean="0"/>
              <a:t>TGRRCON:</a:t>
            </a:r>
          </a:p>
          <a:p>
            <a:r>
              <a:rPr lang="en-US" sz="1600" dirty="0" smtClean="0"/>
              <a:t>Part A</a:t>
            </a:r>
          </a:p>
          <a:p>
            <a:r>
              <a:rPr lang="en-US" sz="1600" dirty="0" smtClean="0"/>
              <a:t>$5,833,191.74</a:t>
            </a:r>
            <a:endParaRPr lang="en-US" sz="1600" dirty="0"/>
          </a:p>
          <a:p>
            <a:endParaRPr lang="en-US" sz="1600" dirty="0"/>
          </a:p>
          <a:p>
            <a:r>
              <a:rPr lang="en-US" sz="1600" dirty="0" smtClean="0"/>
              <a:t>TGRAGES:</a:t>
            </a:r>
          </a:p>
          <a:p>
            <a:r>
              <a:rPr lang="en-US" sz="1600" dirty="0" smtClean="0"/>
              <a:t>Positive</a:t>
            </a:r>
          </a:p>
          <a:p>
            <a:r>
              <a:rPr lang="en-US" sz="1600" dirty="0" smtClean="0"/>
              <a:t>$5,752,242.32</a:t>
            </a:r>
          </a:p>
          <a:p>
            <a:endParaRPr lang="en-US" sz="1600" dirty="0"/>
          </a:p>
          <a:p>
            <a:r>
              <a:rPr lang="en-US" sz="1600" dirty="0" smtClean="0"/>
              <a:t>Difference:</a:t>
            </a:r>
          </a:p>
          <a:p>
            <a:r>
              <a:rPr lang="en-US" sz="1600" dirty="0" smtClean="0"/>
              <a:t>$80,949.42</a:t>
            </a:r>
            <a:endParaRPr lang="en-US" sz="1600" dirty="0"/>
          </a:p>
        </p:txBody>
      </p:sp>
      <p:sp>
        <p:nvSpPr>
          <p:cNvPr id="7" name="TextBox 6"/>
          <p:cNvSpPr txBox="1"/>
          <p:nvPr/>
        </p:nvSpPr>
        <p:spPr>
          <a:xfrm>
            <a:off x="7531223" y="5791200"/>
            <a:ext cx="1524000" cy="646331"/>
          </a:xfrm>
          <a:prstGeom prst="rect">
            <a:avLst/>
          </a:prstGeom>
          <a:noFill/>
        </p:spPr>
        <p:txBody>
          <a:bodyPr wrap="square" rtlCol="0">
            <a:spAutoFit/>
          </a:bodyPr>
          <a:lstStyle/>
          <a:p>
            <a:r>
              <a:rPr lang="en-US" dirty="0" smtClean="0"/>
              <a:t>Lessons Learned</a:t>
            </a:r>
            <a:endParaRPr lang="en-US" dirty="0"/>
          </a:p>
        </p:txBody>
      </p:sp>
      <p:sp>
        <p:nvSpPr>
          <p:cNvPr id="8" name="TextBox 7"/>
          <p:cNvSpPr txBox="1"/>
          <p:nvPr/>
        </p:nvSpPr>
        <p:spPr>
          <a:xfrm>
            <a:off x="5334000" y="1139302"/>
            <a:ext cx="1981200" cy="3077766"/>
          </a:xfrm>
          <a:prstGeom prst="rect">
            <a:avLst/>
          </a:prstGeom>
          <a:noFill/>
        </p:spPr>
        <p:txBody>
          <a:bodyPr wrap="square" rtlCol="0">
            <a:spAutoFit/>
          </a:bodyPr>
          <a:lstStyle/>
          <a:p>
            <a:r>
              <a:rPr lang="en-US" dirty="0" smtClean="0"/>
              <a:t>Example:</a:t>
            </a:r>
          </a:p>
          <a:p>
            <a:endParaRPr lang="en-US" sz="1600" dirty="0" smtClean="0"/>
          </a:p>
          <a:p>
            <a:r>
              <a:rPr lang="en-US" sz="1600" dirty="0" smtClean="0"/>
              <a:t>TGRRCON:</a:t>
            </a:r>
          </a:p>
          <a:p>
            <a:r>
              <a:rPr lang="en-US" sz="1600" dirty="0" smtClean="0"/>
              <a:t>Part B</a:t>
            </a:r>
          </a:p>
          <a:p>
            <a:r>
              <a:rPr lang="en-US" sz="1600" dirty="0" smtClean="0"/>
              <a:t>-$232,369.61</a:t>
            </a:r>
            <a:endParaRPr lang="en-US" sz="1600" dirty="0"/>
          </a:p>
          <a:p>
            <a:endParaRPr lang="en-US" sz="1600" dirty="0" smtClean="0"/>
          </a:p>
          <a:p>
            <a:r>
              <a:rPr lang="en-US" sz="1600" dirty="0" smtClean="0"/>
              <a:t>TGRAGES:</a:t>
            </a:r>
          </a:p>
          <a:p>
            <a:r>
              <a:rPr lang="en-US" sz="1600" dirty="0" smtClean="0"/>
              <a:t>Negative</a:t>
            </a:r>
          </a:p>
          <a:p>
            <a:r>
              <a:rPr lang="en-US" sz="1600" dirty="0" smtClean="0"/>
              <a:t>-$151,420.19</a:t>
            </a:r>
          </a:p>
          <a:p>
            <a:endParaRPr lang="en-US" sz="1600" dirty="0"/>
          </a:p>
          <a:p>
            <a:r>
              <a:rPr lang="en-US" sz="1600" dirty="0" smtClean="0"/>
              <a:t>Difference:</a:t>
            </a:r>
          </a:p>
          <a:p>
            <a:r>
              <a:rPr lang="en-US" sz="1600" dirty="0" smtClean="0"/>
              <a:t>-$80,949.42</a:t>
            </a:r>
            <a:endParaRPr lang="en-US" sz="1600" dirty="0"/>
          </a:p>
        </p:txBody>
      </p:sp>
      <p:sp>
        <p:nvSpPr>
          <p:cNvPr id="4" name="TextBox 3"/>
          <p:cNvSpPr txBox="1"/>
          <p:nvPr/>
        </p:nvSpPr>
        <p:spPr>
          <a:xfrm>
            <a:off x="1600200" y="4883259"/>
            <a:ext cx="2438400" cy="1369606"/>
          </a:xfrm>
          <a:prstGeom prst="rect">
            <a:avLst/>
          </a:prstGeom>
          <a:noFill/>
        </p:spPr>
        <p:txBody>
          <a:bodyPr wrap="square" rtlCol="0">
            <a:spAutoFit/>
          </a:bodyPr>
          <a:lstStyle/>
          <a:p>
            <a:pPr algn="ctr"/>
            <a:r>
              <a:rPr lang="en-US" dirty="0" smtClean="0"/>
              <a:t>TGRRCON:</a:t>
            </a:r>
          </a:p>
          <a:p>
            <a:pPr algn="ctr"/>
            <a:r>
              <a:rPr lang="en-US" dirty="0" smtClean="0"/>
              <a:t>$5,833,191.74 </a:t>
            </a:r>
          </a:p>
          <a:p>
            <a:pPr algn="ctr"/>
            <a:r>
              <a:rPr lang="en-US" dirty="0" smtClean="0"/>
              <a:t>+-$232,369.61</a:t>
            </a:r>
          </a:p>
          <a:p>
            <a:pPr algn="ctr"/>
            <a:r>
              <a:rPr lang="en-US" sz="1100" dirty="0" smtClean="0"/>
              <a:t>________________________________</a:t>
            </a:r>
            <a:r>
              <a:rPr lang="en-US" dirty="0" smtClean="0"/>
              <a:t>$5,600,822.13</a:t>
            </a:r>
            <a:endParaRPr lang="en-US" dirty="0"/>
          </a:p>
        </p:txBody>
      </p:sp>
      <p:sp>
        <p:nvSpPr>
          <p:cNvPr id="9" name="TextBox 8"/>
          <p:cNvSpPr txBox="1"/>
          <p:nvPr/>
        </p:nvSpPr>
        <p:spPr>
          <a:xfrm>
            <a:off x="4419600" y="4883259"/>
            <a:ext cx="2438400" cy="1369606"/>
          </a:xfrm>
          <a:prstGeom prst="rect">
            <a:avLst/>
          </a:prstGeom>
          <a:noFill/>
        </p:spPr>
        <p:txBody>
          <a:bodyPr wrap="square" rtlCol="0">
            <a:spAutoFit/>
          </a:bodyPr>
          <a:lstStyle/>
          <a:p>
            <a:pPr algn="ctr"/>
            <a:r>
              <a:rPr lang="en-US" dirty="0" smtClean="0"/>
              <a:t>TGRAGES:</a:t>
            </a:r>
          </a:p>
          <a:p>
            <a:pPr algn="ctr"/>
            <a:r>
              <a:rPr lang="en-US" dirty="0" smtClean="0"/>
              <a:t>$5,752,242.32 </a:t>
            </a:r>
          </a:p>
          <a:p>
            <a:pPr algn="ctr"/>
            <a:r>
              <a:rPr lang="en-US" dirty="0" smtClean="0"/>
              <a:t>+-$151,420.19</a:t>
            </a:r>
          </a:p>
          <a:p>
            <a:pPr algn="ctr"/>
            <a:r>
              <a:rPr lang="en-US" sz="1100" dirty="0" smtClean="0"/>
              <a:t>________________________________</a:t>
            </a:r>
          </a:p>
          <a:p>
            <a:pPr algn="ctr"/>
            <a:r>
              <a:rPr lang="en-US" dirty="0" smtClean="0"/>
              <a:t>$5,600,822.13</a:t>
            </a:r>
            <a:endParaRPr lang="en-US" dirty="0"/>
          </a:p>
        </p:txBody>
      </p:sp>
      <p:sp>
        <p:nvSpPr>
          <p:cNvPr id="5" name="TextBox 4"/>
          <p:cNvSpPr txBox="1"/>
          <p:nvPr/>
        </p:nvSpPr>
        <p:spPr>
          <a:xfrm>
            <a:off x="2018190" y="4217068"/>
            <a:ext cx="4572000" cy="615553"/>
          </a:xfrm>
          <a:prstGeom prst="rect">
            <a:avLst/>
          </a:prstGeom>
          <a:noFill/>
        </p:spPr>
        <p:txBody>
          <a:bodyPr wrap="square" rtlCol="0">
            <a:spAutoFit/>
          </a:bodyPr>
          <a:lstStyle/>
          <a:p>
            <a:pPr algn="ctr"/>
            <a:r>
              <a:rPr lang="en-US" u="sng" dirty="0" smtClean="0"/>
              <a:t>OVERALL</a:t>
            </a:r>
          </a:p>
          <a:p>
            <a:pPr algn="ctr"/>
            <a:r>
              <a:rPr lang="en-US" sz="1600" dirty="0" smtClean="0"/>
              <a:t>They balance </a:t>
            </a:r>
            <a:endParaRPr lang="en-US" sz="1600" dirty="0"/>
          </a:p>
        </p:txBody>
      </p:sp>
    </p:spTree>
    <p:extLst>
      <p:ext uri="{BB962C8B-B14F-4D97-AF65-F5344CB8AC3E}">
        <p14:creationId xmlns:p14="http://schemas.microsoft.com/office/powerpoint/2010/main" val="6281344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34</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762000" y="1143000"/>
            <a:ext cx="6629400" cy="1323439"/>
          </a:xfrm>
          <a:prstGeom prst="rect">
            <a:avLst/>
          </a:prstGeom>
          <a:noFill/>
        </p:spPr>
        <p:txBody>
          <a:bodyPr wrap="square" rtlCol="0">
            <a:spAutoFit/>
          </a:bodyPr>
          <a:lstStyle/>
          <a:p>
            <a:r>
              <a:rPr lang="en-US" dirty="0" smtClean="0"/>
              <a:t>To check to see if you have A/B Accounts that have been switched:</a:t>
            </a:r>
          </a:p>
          <a:p>
            <a:endParaRPr lang="en-US" sz="1200" dirty="0"/>
          </a:p>
          <a:p>
            <a:r>
              <a:rPr lang="en-US" sz="1600" dirty="0" smtClean="0"/>
              <a:t>Run a ZXRDETC report. This will list all detail codes with the A/B accounts.</a:t>
            </a:r>
            <a:endParaRPr lang="en-US" sz="1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58663"/>
            <a:ext cx="7034212" cy="2646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0" y="5105400"/>
            <a:ext cx="7239000" cy="646331"/>
          </a:xfrm>
          <a:prstGeom prst="rect">
            <a:avLst/>
          </a:prstGeom>
          <a:noFill/>
        </p:spPr>
        <p:txBody>
          <a:bodyPr wrap="square" rtlCol="0">
            <a:spAutoFit/>
          </a:bodyPr>
          <a:lstStyle/>
          <a:p>
            <a:pPr algn="ctr"/>
            <a:r>
              <a:rPr lang="en-US" dirty="0" smtClean="0"/>
              <a:t>Review you’re A/B Accounts and see if you see any that have been switched or something is incorrect</a:t>
            </a:r>
            <a:endParaRPr lang="en-US" dirty="0"/>
          </a:p>
        </p:txBody>
      </p:sp>
      <p:sp>
        <p:nvSpPr>
          <p:cNvPr id="7" name="TextBox 6"/>
          <p:cNvSpPr txBox="1"/>
          <p:nvPr/>
        </p:nvSpPr>
        <p:spPr>
          <a:xfrm>
            <a:off x="7531223" y="5791200"/>
            <a:ext cx="1524000" cy="646331"/>
          </a:xfrm>
          <a:prstGeom prst="rect">
            <a:avLst/>
          </a:prstGeom>
          <a:noFill/>
        </p:spPr>
        <p:txBody>
          <a:bodyPr wrap="square" rtlCol="0">
            <a:spAutoFit/>
          </a:bodyPr>
          <a:lstStyle/>
          <a:p>
            <a:r>
              <a:rPr lang="en-US" smtClean="0"/>
              <a:t>Lessons Learned</a:t>
            </a:r>
            <a:endParaRPr lang="en-US" dirty="0"/>
          </a:p>
        </p:txBody>
      </p:sp>
    </p:spTree>
    <p:extLst>
      <p:ext uri="{BB962C8B-B14F-4D97-AF65-F5344CB8AC3E}">
        <p14:creationId xmlns:p14="http://schemas.microsoft.com/office/powerpoint/2010/main" val="1021675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35</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4" name="TextBox 3"/>
          <p:cNvSpPr txBox="1"/>
          <p:nvPr/>
        </p:nvSpPr>
        <p:spPr>
          <a:xfrm>
            <a:off x="533400" y="1219200"/>
            <a:ext cx="7010400" cy="4247317"/>
          </a:xfrm>
          <a:prstGeom prst="rect">
            <a:avLst/>
          </a:prstGeom>
          <a:noFill/>
        </p:spPr>
        <p:txBody>
          <a:bodyPr wrap="square" rtlCol="0">
            <a:spAutoFit/>
          </a:bodyPr>
          <a:lstStyle/>
          <a:p>
            <a:r>
              <a:rPr lang="en-US" dirty="0" smtClean="0"/>
              <a:t>ZSRJV01</a:t>
            </a:r>
          </a:p>
          <a:p>
            <a:endParaRPr lang="en-US" dirty="0"/>
          </a:p>
          <a:p>
            <a:r>
              <a:rPr lang="en-US" dirty="0" smtClean="0"/>
              <a:t>If TGIACCD totals do not balance to the FA recap totals:</a:t>
            </a:r>
          </a:p>
          <a:p>
            <a:pPr marL="742950" lvl="1" indent="-285750">
              <a:buFont typeface="Arial" panose="020B0604020202020204" pitchFamily="34" charset="0"/>
              <a:buChar char="•"/>
            </a:pPr>
            <a:r>
              <a:rPr lang="en-US" dirty="0" smtClean="0"/>
              <a:t>Run ZFRAUDT </a:t>
            </a:r>
            <a:r>
              <a:rPr lang="en-US" dirty="0" err="1" smtClean="0"/>
              <a:t>Parm</a:t>
            </a:r>
            <a:r>
              <a:rPr lang="en-US" dirty="0" smtClean="0"/>
              <a:t> 04 = Y Check to </a:t>
            </a:r>
            <a:r>
              <a:rPr lang="en-US" smtClean="0"/>
              <a:t>see if </a:t>
            </a:r>
            <a:r>
              <a:rPr lang="en-US" dirty="0" smtClean="0"/>
              <a:t>you have any application of payments issues with the fund that is out of balance.</a:t>
            </a:r>
          </a:p>
          <a:p>
            <a:pPr marL="742950" lvl="1" indent="-285750">
              <a:buFont typeface="Arial" panose="020B0604020202020204" pitchFamily="34" charset="0"/>
              <a:buChar char="•"/>
            </a:pPr>
            <a:r>
              <a:rPr lang="en-US" dirty="0" smtClean="0"/>
              <a:t>Run ZSRJV01 </a:t>
            </a:r>
            <a:r>
              <a:rPr lang="en-US" dirty="0" err="1" smtClean="0"/>
              <a:t>Parm</a:t>
            </a:r>
            <a:r>
              <a:rPr lang="en-US" dirty="0" smtClean="0"/>
              <a:t> 07 = N </a:t>
            </a:r>
            <a:r>
              <a:rPr lang="en-US" dirty="0" err="1" smtClean="0"/>
              <a:t>Parm</a:t>
            </a:r>
            <a:r>
              <a:rPr lang="en-US" dirty="0" smtClean="0"/>
              <a:t> 13 = Y Check to make sure you have no negative payments (negative JVs) with the fund that is out of balance. </a:t>
            </a:r>
          </a:p>
          <a:p>
            <a:pPr marL="742950" lvl="1" indent="-285750">
              <a:buFont typeface="Arial" panose="020B0604020202020204" pitchFamily="34" charset="0"/>
              <a:buChar char="•"/>
            </a:pPr>
            <a:r>
              <a:rPr lang="en-US" dirty="0" smtClean="0"/>
              <a:t>Run ZSRJV01 </a:t>
            </a:r>
            <a:r>
              <a:rPr lang="en-US" dirty="0" err="1" smtClean="0"/>
              <a:t>Parm</a:t>
            </a:r>
            <a:r>
              <a:rPr lang="en-US" dirty="0" smtClean="0"/>
              <a:t> 07 = N </a:t>
            </a:r>
            <a:r>
              <a:rPr lang="en-US" dirty="0" err="1" smtClean="0"/>
              <a:t>Parm</a:t>
            </a:r>
            <a:r>
              <a:rPr lang="en-US" dirty="0" smtClean="0"/>
              <a:t> 9, 10, 11 = % </a:t>
            </a:r>
            <a:r>
              <a:rPr lang="en-US" dirty="0" err="1" smtClean="0"/>
              <a:t>Parm</a:t>
            </a:r>
            <a:r>
              <a:rPr lang="en-US" dirty="0" smtClean="0"/>
              <a:t> 13 = N This will run a full ZSRJV01. Pull this into a browser and search for the fund description that is out of balance and see if there is anything that might need to be unapplied and reapplied to get it in balance.</a:t>
            </a:r>
            <a:endParaRPr lang="en-US" dirty="0"/>
          </a:p>
        </p:txBody>
      </p:sp>
    </p:spTree>
    <p:extLst>
      <p:ext uri="{BB962C8B-B14F-4D97-AF65-F5344CB8AC3E}">
        <p14:creationId xmlns:p14="http://schemas.microsoft.com/office/powerpoint/2010/main" val="23317139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36</a:t>
            </a:fld>
            <a:endParaRPr lang="en-US"/>
          </a:p>
        </p:txBody>
      </p:sp>
      <p:sp>
        <p:nvSpPr>
          <p:cNvPr id="4" name="TextBox 3"/>
          <p:cNvSpPr txBox="1"/>
          <p:nvPr/>
        </p:nvSpPr>
        <p:spPr>
          <a:xfrm>
            <a:off x="1447800" y="609600"/>
            <a:ext cx="5867400" cy="1569660"/>
          </a:xfrm>
          <a:prstGeom prst="rect">
            <a:avLst/>
          </a:prstGeom>
          <a:noFill/>
        </p:spPr>
        <p:txBody>
          <a:bodyPr wrap="square" rtlCol="0">
            <a:spAutoFit/>
          </a:bodyPr>
          <a:lstStyle/>
          <a:p>
            <a:r>
              <a:rPr lang="en-US" sz="3200" b="1" dirty="0" smtClean="0"/>
              <a:t>If I can’t help you, I can find someone that probably can, so don’t be afraid to ask!!!!!!</a:t>
            </a:r>
            <a:endParaRPr lang="en-US" sz="3200" b="1" dirty="0"/>
          </a:p>
        </p:txBody>
      </p:sp>
      <p:pic>
        <p:nvPicPr>
          <p:cNvPr id="1026" name="Picture 2" descr="C:\Users\awhite\AppData\Local\Microsoft\Windows\Temporary Internet Files\Content.IE5\E1IUGN3F\scared_woma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179260"/>
            <a:ext cx="2339083" cy="346957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white\AppData\Local\Microsoft\Windows\Temporary Internet Files\Content.IE5\2Z8FK1RM\ist2_10747624-scared-kid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572000"/>
            <a:ext cx="2266950" cy="18493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white\AppData\Local\Microsoft\Windows\Temporary Internet Files\Content.IE5\2Z8FK1RM\scared[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2173204"/>
            <a:ext cx="3323383" cy="424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7539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37</a:t>
            </a:fld>
            <a:endParaRPr lang="en-US"/>
          </a:p>
        </p:txBody>
      </p:sp>
      <p:sp>
        <p:nvSpPr>
          <p:cNvPr id="3" name="Title 2"/>
          <p:cNvSpPr>
            <a:spLocks noGrp="1"/>
          </p:cNvSpPr>
          <p:nvPr>
            <p:ph type="title"/>
          </p:nvPr>
        </p:nvSpPr>
        <p:spPr/>
        <p:txBody>
          <a:bodyPr/>
          <a:lstStyle/>
          <a:p>
            <a:r>
              <a:rPr lang="en-US" dirty="0" smtClean="0"/>
              <a:t>Questions or Comments????</a:t>
            </a:r>
            <a:endParaRPr lang="en-US" dirty="0"/>
          </a:p>
        </p:txBody>
      </p:sp>
      <p:sp>
        <p:nvSpPr>
          <p:cNvPr id="4" name="TextBox 3"/>
          <p:cNvSpPr txBox="1"/>
          <p:nvPr/>
        </p:nvSpPr>
        <p:spPr>
          <a:xfrm>
            <a:off x="228600" y="1676400"/>
            <a:ext cx="4343400" cy="2646878"/>
          </a:xfrm>
          <a:prstGeom prst="rect">
            <a:avLst/>
          </a:prstGeom>
          <a:noFill/>
        </p:spPr>
        <p:txBody>
          <a:bodyPr wrap="square" rtlCol="0">
            <a:spAutoFit/>
          </a:bodyPr>
          <a:lstStyle/>
          <a:p>
            <a:pPr fontAlgn="t"/>
            <a:endParaRPr lang="en-US" sz="2000" dirty="0"/>
          </a:p>
          <a:p>
            <a:pPr fontAlgn="t"/>
            <a:r>
              <a:rPr lang="en-US" sz="1400" b="1" dirty="0"/>
              <a:t>Angela White</a:t>
            </a:r>
            <a:br>
              <a:rPr lang="en-US" sz="1400" b="1" dirty="0"/>
            </a:br>
            <a:r>
              <a:rPr lang="en-US" sz="1400" i="1" dirty="0"/>
              <a:t>Director, System Development and Support</a:t>
            </a:r>
          </a:p>
          <a:p>
            <a:pPr fontAlgn="t"/>
            <a:r>
              <a:rPr lang="en-US" sz="1400" dirty="0"/>
              <a:t>Office of Administrative Services</a:t>
            </a:r>
            <a:br>
              <a:rPr lang="en-US" sz="1400" dirty="0"/>
            </a:br>
            <a:r>
              <a:rPr lang="en-US" sz="1400" dirty="0"/>
              <a:t>Technical College System of Georgia </a:t>
            </a:r>
            <a:br>
              <a:rPr lang="en-US" sz="1400" dirty="0"/>
            </a:br>
            <a:r>
              <a:rPr lang="en-US" sz="1400" dirty="0"/>
              <a:t>1800 Century Pl. N.E., Suite 550</a:t>
            </a:r>
            <a:br>
              <a:rPr lang="en-US" sz="1400" dirty="0"/>
            </a:br>
            <a:r>
              <a:rPr lang="en-US" sz="1400" dirty="0"/>
              <a:t>Atlanta, GA 30345 </a:t>
            </a:r>
            <a:br>
              <a:rPr lang="en-US" sz="1400" dirty="0"/>
            </a:br>
            <a:r>
              <a:rPr lang="en-US" sz="1400" dirty="0"/>
              <a:t/>
            </a:r>
            <a:br>
              <a:rPr lang="en-US" sz="1400" dirty="0"/>
            </a:br>
            <a:r>
              <a:rPr lang="en-US" sz="1400" dirty="0"/>
              <a:t>Direct:  770.265.7063</a:t>
            </a:r>
            <a:br>
              <a:rPr lang="en-US" sz="1400" dirty="0"/>
            </a:br>
            <a:r>
              <a:rPr lang="en-US" sz="1400" dirty="0">
                <a:hlinkClick r:id="rId2"/>
              </a:rPr>
              <a:t>awhite@tcsg.edu</a:t>
            </a:r>
            <a:endParaRPr lang="en-US" sz="1400" dirty="0"/>
          </a:p>
          <a:p>
            <a:endParaRPr lang="en-US" sz="2000" b="1" dirty="0"/>
          </a:p>
        </p:txBody>
      </p:sp>
      <p:sp>
        <p:nvSpPr>
          <p:cNvPr id="7" name="TextBox 6"/>
          <p:cNvSpPr txBox="1"/>
          <p:nvPr/>
        </p:nvSpPr>
        <p:spPr>
          <a:xfrm>
            <a:off x="4605291" y="2057400"/>
            <a:ext cx="3852909" cy="2031325"/>
          </a:xfrm>
          <a:prstGeom prst="rect">
            <a:avLst/>
          </a:prstGeom>
          <a:noFill/>
        </p:spPr>
        <p:txBody>
          <a:bodyPr wrap="square" rtlCol="0">
            <a:spAutoFit/>
          </a:bodyPr>
          <a:lstStyle/>
          <a:p>
            <a:r>
              <a:rPr lang="en-US" sz="1400" b="1" dirty="0"/>
              <a:t>Tracy R. Moore</a:t>
            </a:r>
            <a:br>
              <a:rPr lang="en-US" sz="1400" b="1" dirty="0"/>
            </a:br>
            <a:r>
              <a:rPr lang="en-US" sz="1400" i="1" dirty="0"/>
              <a:t>Programmer/Analyst</a:t>
            </a:r>
            <a:endParaRPr lang="en-US" sz="1400" dirty="0"/>
          </a:p>
          <a:p>
            <a:r>
              <a:rPr lang="en-US" sz="1400" dirty="0"/>
              <a:t>Office of Administrative Services</a:t>
            </a:r>
            <a:r>
              <a:rPr lang="en-US" sz="1400" i="1" dirty="0"/>
              <a:t/>
            </a:r>
            <a:br>
              <a:rPr lang="en-US" sz="1400" i="1" dirty="0"/>
            </a:br>
            <a:r>
              <a:rPr lang="en-US" sz="1400" dirty="0"/>
              <a:t>Technical College System of Georgia </a:t>
            </a:r>
            <a:br>
              <a:rPr lang="en-US" sz="1400" dirty="0"/>
            </a:br>
            <a:r>
              <a:rPr lang="en-US" sz="1400" dirty="0"/>
              <a:t>1800 Century Pl. N.E., Suite 550</a:t>
            </a:r>
            <a:br>
              <a:rPr lang="en-US" sz="1400" dirty="0"/>
            </a:br>
            <a:r>
              <a:rPr lang="en-US" sz="1400" dirty="0"/>
              <a:t>Atlanta, GA 30345 </a:t>
            </a:r>
            <a:br>
              <a:rPr lang="en-US" sz="1400" dirty="0"/>
            </a:br>
            <a:r>
              <a:rPr lang="en-US" sz="1400" dirty="0"/>
              <a:t/>
            </a:r>
            <a:br>
              <a:rPr lang="en-US" sz="1400" dirty="0"/>
            </a:br>
            <a:r>
              <a:rPr lang="en-US" sz="1400" dirty="0"/>
              <a:t>Direct:  770.312.0401</a:t>
            </a:r>
            <a:br>
              <a:rPr lang="en-US" sz="1400" dirty="0"/>
            </a:br>
            <a:r>
              <a:rPr lang="en-US" sz="1400" u="sng" dirty="0">
                <a:hlinkClick r:id="rId3"/>
              </a:rPr>
              <a:t>tmoore@tcsg.edu</a:t>
            </a:r>
            <a:endParaRPr lang="en-US" sz="1400" dirty="0"/>
          </a:p>
        </p:txBody>
      </p:sp>
    </p:spTree>
    <p:extLst>
      <p:ext uri="{BB962C8B-B14F-4D97-AF65-F5344CB8AC3E}">
        <p14:creationId xmlns:p14="http://schemas.microsoft.com/office/powerpoint/2010/main" val="2184160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4</a:t>
            </a:fld>
            <a:endParaRPr lang="en-US"/>
          </a:p>
        </p:txBody>
      </p:sp>
      <p:sp>
        <p:nvSpPr>
          <p:cNvPr id="4" name="Rectangle 3"/>
          <p:cNvSpPr/>
          <p:nvPr/>
        </p:nvSpPr>
        <p:spPr>
          <a:xfrm>
            <a:off x="304800" y="381000"/>
            <a:ext cx="8686800" cy="5078313"/>
          </a:xfrm>
          <a:prstGeom prst="rect">
            <a:avLst/>
          </a:prstGeom>
        </p:spPr>
        <p:txBody>
          <a:bodyPr wrap="square">
            <a:spAutoFit/>
          </a:bodyPr>
          <a:lstStyle/>
          <a:p>
            <a:r>
              <a:rPr lang="en-US" sz="3600" b="1" dirty="0" smtClean="0"/>
              <a:t>TGIACCD Queries</a:t>
            </a:r>
          </a:p>
          <a:p>
            <a:endParaRPr lang="en-US" dirty="0" smtClean="0"/>
          </a:p>
          <a:p>
            <a:r>
              <a:rPr lang="en-US" dirty="0" smtClean="0"/>
              <a:t>You can also use TGIACCD to ensure </a:t>
            </a:r>
            <a:r>
              <a:rPr lang="en-US" dirty="0"/>
              <a:t>that all data is in its normal </a:t>
            </a:r>
            <a:r>
              <a:rPr lang="en-US" dirty="0" smtClean="0"/>
              <a:t>state</a:t>
            </a:r>
          </a:p>
          <a:p>
            <a:endParaRPr lang="en-US" dirty="0"/>
          </a:p>
          <a:p>
            <a:pPr marL="285750" indent="-285750">
              <a:buFont typeface="Arial" panose="020B0604020202020204" pitchFamily="34" charset="0"/>
              <a:buChar char="•"/>
            </a:pPr>
            <a:r>
              <a:rPr lang="en-US" dirty="0"/>
              <a:t>TGIACCD, Source Code R, W, X with balances &lt; 0</a:t>
            </a:r>
          </a:p>
          <a:p>
            <a:pPr marL="285750" indent="-285750">
              <a:buFont typeface="Arial" panose="020B0604020202020204" pitchFamily="34" charset="0"/>
              <a:buChar char="•"/>
            </a:pPr>
            <a:r>
              <a:rPr lang="en-US" dirty="0"/>
              <a:t>TGIACCD, Source Code F with balances &gt; 0 </a:t>
            </a:r>
          </a:p>
          <a:p>
            <a:pPr marL="285750" indent="-285750">
              <a:buFont typeface="Arial" panose="020B0604020202020204" pitchFamily="34" charset="0"/>
              <a:buChar char="•"/>
            </a:pPr>
            <a:r>
              <a:rPr lang="en-US" dirty="0"/>
              <a:t>TGIACCD, Detail Code %P, Source Code C with balance &gt; </a:t>
            </a:r>
            <a:r>
              <a:rPr lang="en-US" dirty="0" smtClean="0"/>
              <a:t>0</a:t>
            </a:r>
          </a:p>
          <a:p>
            <a:pPr marL="1200150" lvl="2" indent="-285750">
              <a:buFont typeface="Arial" panose="020B0604020202020204" pitchFamily="34" charset="0"/>
              <a:buChar char="•"/>
            </a:pPr>
            <a:r>
              <a:rPr lang="en-US" dirty="0" smtClean="0"/>
              <a:t>Reversing Third Party Payment</a:t>
            </a:r>
            <a:endParaRPr lang="en-US" dirty="0"/>
          </a:p>
          <a:p>
            <a:pPr marL="285750" indent="-285750">
              <a:buFont typeface="Arial" panose="020B0604020202020204" pitchFamily="34" charset="0"/>
              <a:buChar char="•"/>
            </a:pPr>
            <a:r>
              <a:rPr lang="en-US" dirty="0"/>
              <a:t>TGIACCD, Detail Code %C, Source Code C with balance &lt; 0 </a:t>
            </a:r>
            <a:endParaRPr lang="en-US" dirty="0" smtClean="0"/>
          </a:p>
          <a:p>
            <a:pPr marL="1200150" lvl="2" indent="-285750">
              <a:buFont typeface="Arial" panose="020B0604020202020204" pitchFamily="34" charset="0"/>
              <a:buChar char="•"/>
            </a:pPr>
            <a:r>
              <a:rPr lang="en-US" dirty="0" smtClean="0"/>
              <a:t>Reversing Third Party Charge</a:t>
            </a:r>
            <a:endParaRPr lang="en-US" dirty="0"/>
          </a:p>
          <a:p>
            <a:pPr marL="285750" indent="-285750">
              <a:buFont typeface="Arial" panose="020B0604020202020204" pitchFamily="34" charset="0"/>
              <a:buChar char="•"/>
            </a:pPr>
            <a:r>
              <a:rPr lang="en-US" dirty="0"/>
              <a:t>TGIACCD, Detail Codes 1% with balance &gt; 0  </a:t>
            </a:r>
            <a:endParaRPr lang="en-US" dirty="0" smtClean="0"/>
          </a:p>
          <a:p>
            <a:pPr marL="1200150" lvl="2" indent="-285750">
              <a:buFont typeface="Arial" panose="020B0604020202020204" pitchFamily="34" charset="0"/>
              <a:buChar char="•"/>
            </a:pPr>
            <a:r>
              <a:rPr lang="en-US" dirty="0" smtClean="0"/>
              <a:t>(</a:t>
            </a:r>
            <a:r>
              <a:rPr lang="en-US" dirty="0"/>
              <a:t>NOTE:   2%, 3%, 5% can also be queried)</a:t>
            </a:r>
          </a:p>
          <a:p>
            <a:pPr marL="285750" indent="-285750">
              <a:buFont typeface="Arial" panose="020B0604020202020204" pitchFamily="34" charset="0"/>
              <a:buChar char="•"/>
            </a:pPr>
            <a:r>
              <a:rPr lang="en-US" dirty="0"/>
              <a:t>TGIACCD, Detail Codes 4% with balance &lt; 0 </a:t>
            </a:r>
            <a:endParaRPr lang="en-US" dirty="0" smtClean="0"/>
          </a:p>
          <a:p>
            <a:pPr marL="285750" indent="-285750">
              <a:buFont typeface="Arial" panose="020B0604020202020204" pitchFamily="34" charset="0"/>
              <a:buChar char="•"/>
            </a:pPr>
            <a:endParaRPr lang="en-US" dirty="0"/>
          </a:p>
          <a:p>
            <a:r>
              <a:rPr lang="en-US" dirty="0" smtClean="0"/>
              <a:t>Using these queries, ZFRAUDT and the CORRECT_PAYMENTS and CORRECT_CHARGES population selections will help find application of payment errors that need to be corrected.</a:t>
            </a:r>
            <a:endParaRPr lang="en-US" dirty="0"/>
          </a:p>
        </p:txBody>
      </p:sp>
    </p:spTree>
    <p:extLst>
      <p:ext uri="{BB962C8B-B14F-4D97-AF65-F5344CB8AC3E}">
        <p14:creationId xmlns:p14="http://schemas.microsoft.com/office/powerpoint/2010/main" val="295163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600" i="1" dirty="0"/>
              <a:t>ZSRJV01</a:t>
            </a:r>
            <a:r>
              <a:rPr lang="en-US" sz="2600" dirty="0"/>
              <a:t> </a:t>
            </a:r>
            <a:r>
              <a:rPr lang="en-US" sz="2800" dirty="0"/>
              <a:t>identifies marriages, shows charges liquidated from payments, provides revenue and receivable </a:t>
            </a:r>
            <a:r>
              <a:rPr lang="en-US" sz="2800" dirty="0" smtClean="0"/>
              <a:t>information</a:t>
            </a:r>
            <a:endParaRPr lang="en-US" sz="2600" dirty="0" smtClean="0"/>
          </a:p>
          <a:p>
            <a:r>
              <a:rPr lang="en-US" sz="2600" i="1" dirty="0" smtClean="0"/>
              <a:t>ZSRJV01 </a:t>
            </a:r>
            <a:r>
              <a:rPr lang="en-US" sz="2600" dirty="0" smtClean="0"/>
              <a:t>FA </a:t>
            </a:r>
            <a:r>
              <a:rPr lang="en-US" sz="2600" dirty="0"/>
              <a:t>Summary should be customized </a:t>
            </a:r>
            <a:r>
              <a:rPr lang="en-US" sz="2600" dirty="0" smtClean="0"/>
              <a:t>in </a:t>
            </a:r>
            <a:r>
              <a:rPr lang="en-US" sz="2600" i="1" dirty="0" smtClean="0"/>
              <a:t>GTVSDAX</a:t>
            </a:r>
            <a:r>
              <a:rPr lang="en-US" sz="2600" dirty="0" smtClean="0"/>
              <a:t> based </a:t>
            </a:r>
            <a:r>
              <a:rPr lang="en-US" sz="2600" dirty="0"/>
              <a:t>on how your college books into </a:t>
            </a:r>
            <a:r>
              <a:rPr lang="en-US" sz="2600" dirty="0" smtClean="0"/>
              <a:t>PeopleSoft.</a:t>
            </a:r>
          </a:p>
          <a:p>
            <a:r>
              <a:rPr lang="en-US" sz="2600" dirty="0" smtClean="0"/>
              <a:t>You can only have 99 different detail codes in your </a:t>
            </a:r>
            <a:r>
              <a:rPr lang="en-US" sz="2600" smtClean="0"/>
              <a:t>FA summary on ZSRJV01.   </a:t>
            </a:r>
            <a:endParaRPr lang="en-US" sz="2600" dirty="0"/>
          </a:p>
          <a:p>
            <a:r>
              <a:rPr lang="en-US" sz="2600" dirty="0" smtClean="0"/>
              <a:t>Most JVs </a:t>
            </a:r>
            <a:r>
              <a:rPr lang="en-US" sz="2600" dirty="0"/>
              <a:t>should have been worked and </a:t>
            </a:r>
            <a:r>
              <a:rPr lang="en-US" sz="2600" dirty="0" smtClean="0"/>
              <a:t>cleaned by term </a:t>
            </a:r>
            <a:r>
              <a:rPr lang="en-US" sz="2600" dirty="0"/>
              <a:t>(ZSRJV01</a:t>
            </a:r>
            <a:r>
              <a:rPr lang="en-US" sz="2600" dirty="0" smtClean="0"/>
              <a:t>).  Don’t </a:t>
            </a:r>
            <a:r>
              <a:rPr lang="en-US" sz="2600" dirty="0"/>
              <a:t>forget to identify negative JVs that affects the Financial Aid Summary. </a:t>
            </a:r>
            <a:r>
              <a:rPr lang="en-US" sz="2600" dirty="0" smtClean="0"/>
              <a:t>Ex. Reversing TUIT married to reversing HO50.     </a:t>
            </a:r>
          </a:p>
          <a:p>
            <a:endParaRPr lang="en-US" sz="2600" dirty="0" smtClean="0"/>
          </a:p>
        </p:txBody>
      </p:sp>
      <p:sp>
        <p:nvSpPr>
          <p:cNvPr id="2" name="Title 1"/>
          <p:cNvSpPr>
            <a:spLocks noGrp="1"/>
          </p:cNvSpPr>
          <p:nvPr>
            <p:ph type="title"/>
          </p:nvPr>
        </p:nvSpPr>
        <p:spPr/>
        <p:txBody>
          <a:bodyPr>
            <a:normAutofit fontScale="90000"/>
          </a:bodyPr>
          <a:lstStyle/>
          <a:p>
            <a:r>
              <a:rPr lang="en-US" sz="4000" b="1" dirty="0" smtClean="0"/>
              <a:t>Banner Year-End </a:t>
            </a:r>
            <a:br>
              <a:rPr lang="en-US" sz="4000" b="1" dirty="0" smtClean="0"/>
            </a:br>
            <a:r>
              <a:rPr lang="en-US" sz="3600" dirty="0" smtClean="0"/>
              <a:t>Preparation, cont.  </a:t>
            </a:r>
            <a:endParaRPr lang="en-US" sz="3600" dirty="0"/>
          </a:p>
        </p:txBody>
      </p:sp>
      <p:sp>
        <p:nvSpPr>
          <p:cNvPr id="6" name="Slide Number Placeholder 5"/>
          <p:cNvSpPr>
            <a:spLocks noGrp="1"/>
          </p:cNvSpPr>
          <p:nvPr>
            <p:ph type="sldNum" sz="quarter" idx="12"/>
          </p:nvPr>
        </p:nvSpPr>
        <p:spPr/>
        <p:txBody>
          <a:bodyPr/>
          <a:lstStyle/>
          <a:p>
            <a:fld id="{B9B46844-B081-4CCE-97E0-DC1698651399}" type="slidenum">
              <a:rPr lang="en-US" smtClean="0"/>
              <a:t>5</a:t>
            </a:fld>
            <a:endParaRPr lang="en-US"/>
          </a:p>
        </p:txBody>
      </p:sp>
    </p:spTree>
    <p:extLst>
      <p:ext uri="{BB962C8B-B14F-4D97-AF65-F5344CB8AC3E}">
        <p14:creationId xmlns:p14="http://schemas.microsoft.com/office/powerpoint/2010/main" val="1228928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6</a:t>
            </a:fld>
            <a:endParaRPr lang="en-US"/>
          </a:p>
        </p:txBody>
      </p:sp>
      <p:sp>
        <p:nvSpPr>
          <p:cNvPr id="3" name="Rectangle 2"/>
          <p:cNvSpPr/>
          <p:nvPr/>
        </p:nvSpPr>
        <p:spPr>
          <a:xfrm>
            <a:off x="1066800" y="1020762"/>
            <a:ext cx="7391400" cy="5632311"/>
          </a:xfrm>
          <a:prstGeom prst="rect">
            <a:avLst/>
          </a:prstGeom>
        </p:spPr>
        <p:txBody>
          <a:bodyPr wrap="square">
            <a:spAutoFit/>
          </a:bodyPr>
          <a:lstStyle/>
          <a:p>
            <a:pPr marL="285750" indent="-285750">
              <a:buFont typeface="Arial" panose="020B0604020202020204" pitchFamily="34" charset="0"/>
              <a:buChar char="•"/>
            </a:pPr>
            <a:r>
              <a:rPr lang="en-US" dirty="0" smtClean="0"/>
              <a:t>Run </a:t>
            </a:r>
            <a:r>
              <a:rPr lang="en-US" i="1" dirty="0"/>
              <a:t>TGRRCON</a:t>
            </a:r>
            <a:r>
              <a:rPr lang="en-US" dirty="0"/>
              <a:t> and </a:t>
            </a:r>
            <a:r>
              <a:rPr lang="en-US" i="1" dirty="0"/>
              <a:t>TGIACCD</a:t>
            </a:r>
            <a:r>
              <a:rPr lang="en-US" dirty="0"/>
              <a:t> to identify credits.  </a:t>
            </a:r>
            <a:endParaRPr lang="en-US" dirty="0" smtClean="0"/>
          </a:p>
          <a:p>
            <a:pPr marL="742950" lvl="1" indent="-285750">
              <a:buFont typeface="Arial" panose="020B0604020202020204" pitchFamily="34" charset="0"/>
              <a:buChar char="•"/>
            </a:pPr>
            <a:r>
              <a:rPr lang="en-US" dirty="0"/>
              <a:t>Ensure no missing chart of accounts exists on </a:t>
            </a:r>
            <a:r>
              <a:rPr lang="en-US" dirty="0" smtClean="0"/>
              <a:t>TGRRCON</a:t>
            </a:r>
          </a:p>
          <a:p>
            <a:pPr marL="742950" lvl="1" indent="-285750">
              <a:buFont typeface="Arial" panose="020B0604020202020204" pitchFamily="34" charset="0"/>
              <a:buChar char="•"/>
            </a:pPr>
            <a:endParaRPr lang="en-US" dirty="0" smtClean="0"/>
          </a:p>
          <a:p>
            <a:pPr marL="285750" lvl="1" indent="-285750">
              <a:buFont typeface="Arial" panose="020B0604020202020204" pitchFamily="34" charset="0"/>
              <a:buChar char="•"/>
            </a:pPr>
            <a:r>
              <a:rPr lang="en-US" dirty="0"/>
              <a:t>TGRRCON -   Part A shows </a:t>
            </a:r>
            <a:r>
              <a:rPr lang="en-US" u="sng" dirty="0"/>
              <a:t>receivables</a:t>
            </a:r>
            <a:r>
              <a:rPr lang="en-US" dirty="0"/>
              <a:t>.  Verify that </a:t>
            </a:r>
            <a:r>
              <a:rPr lang="en-US" u="sng" dirty="0"/>
              <a:t>no payment codes</a:t>
            </a:r>
            <a:r>
              <a:rPr lang="en-US" dirty="0"/>
              <a:t> are in Part A. Balance to a Positive Aging -  TGRAGES (balances .01 to 9999999.99</a:t>
            </a:r>
            <a:r>
              <a:rPr lang="en-US" dirty="0" smtClean="0"/>
              <a:t>)</a:t>
            </a:r>
          </a:p>
          <a:p>
            <a:pPr marL="2857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Do </a:t>
            </a:r>
            <a:r>
              <a:rPr lang="en-US" u="sng" dirty="0"/>
              <a:t>any receivables </a:t>
            </a:r>
            <a:r>
              <a:rPr lang="en-US" dirty="0"/>
              <a:t>need to be re-classified at this time</a:t>
            </a:r>
            <a:r>
              <a:rPr lang="en-US" dirty="0" smtClean="0"/>
              <a:t>?</a:t>
            </a:r>
          </a:p>
          <a:p>
            <a:pPr marL="742950" lvl="1" indent="-285750">
              <a:buFont typeface="Arial" panose="020B0604020202020204" pitchFamily="34" charset="0"/>
              <a:buChar char="•"/>
            </a:pPr>
            <a:r>
              <a:rPr lang="en-US" dirty="0" smtClean="0"/>
              <a:t>See slide 7 in this PowerPoint</a:t>
            </a:r>
          </a:p>
          <a:p>
            <a:pPr marL="285750" indent="-285750">
              <a:buFont typeface="Arial" panose="020B0604020202020204" pitchFamily="34" charset="0"/>
              <a:buChar char="•"/>
            </a:pPr>
            <a:endParaRPr lang="en-US" dirty="0"/>
          </a:p>
          <a:p>
            <a:pPr marL="285750" lvl="1" indent="-285750">
              <a:buFont typeface="Arial" panose="020B0604020202020204" pitchFamily="34" charset="0"/>
              <a:buChar char="•"/>
            </a:pPr>
            <a:r>
              <a:rPr lang="en-US" dirty="0"/>
              <a:t>TGRRCON – Part B shows </a:t>
            </a:r>
            <a:r>
              <a:rPr lang="en-US" u="sng" dirty="0"/>
              <a:t>unapplied payments</a:t>
            </a:r>
            <a:r>
              <a:rPr lang="en-US" dirty="0"/>
              <a:t>.  Verify that </a:t>
            </a:r>
            <a:r>
              <a:rPr lang="en-US" u="sng" dirty="0"/>
              <a:t>no charge codes</a:t>
            </a:r>
            <a:r>
              <a:rPr lang="en-US" dirty="0"/>
              <a:t> are in Part B. Balance to a negative Aging – TGRAGES (balances -9999999.99 to -.01) </a:t>
            </a:r>
            <a:endParaRPr lang="en-US" dirty="0" smtClean="0"/>
          </a:p>
          <a:p>
            <a:pPr marL="285750" lvl="1" indent="-285750">
              <a:buFont typeface="Arial" panose="020B0604020202020204" pitchFamily="34" charset="0"/>
              <a:buChar char="•"/>
            </a:pPr>
            <a:endParaRPr lang="en-US" dirty="0" smtClean="0"/>
          </a:p>
          <a:p>
            <a:pPr marL="285750" lvl="1" indent="-285750">
              <a:buFont typeface="Arial" panose="020B0604020202020204" pitchFamily="34" charset="0"/>
              <a:buChar char="•"/>
            </a:pPr>
            <a:r>
              <a:rPr lang="en-US" dirty="0"/>
              <a:t>Do </a:t>
            </a:r>
            <a:r>
              <a:rPr lang="en-US" u="sng" dirty="0"/>
              <a:t>any refunds </a:t>
            </a:r>
            <a:r>
              <a:rPr lang="en-US" dirty="0"/>
              <a:t>need to be generated prior to year end?  Get them done ASAP (use Part B of TGRRCON as a guide)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All remaining refunds and checks should be generated (</a:t>
            </a:r>
            <a:r>
              <a:rPr lang="en-US" i="1" dirty="0"/>
              <a:t>ZSRRFND, ZFRCHEK</a:t>
            </a:r>
            <a:r>
              <a:rPr lang="en-US" dirty="0" smtClean="0"/>
              <a:t>).</a:t>
            </a:r>
          </a:p>
          <a:p>
            <a:pPr marL="285750" indent="-285750">
              <a:buFont typeface="Arial" panose="020B0604020202020204" pitchFamily="34" charset="0"/>
              <a:buChar char="•"/>
            </a:pPr>
            <a:endParaRPr lang="en-US" dirty="0"/>
          </a:p>
        </p:txBody>
      </p:sp>
      <p:sp>
        <p:nvSpPr>
          <p:cNvPr id="5" name="Title 1"/>
          <p:cNvSpPr txBox="1">
            <a:spLocks/>
          </p:cNvSpPr>
          <p:nvPr/>
        </p:nvSpPr>
        <p:spPr>
          <a:xfrm>
            <a:off x="457200" y="0"/>
            <a:ext cx="8229600" cy="1020762"/>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t>Banner Year-End </a:t>
            </a:r>
            <a:br>
              <a:rPr lang="en-US" sz="3200" dirty="0" smtClean="0"/>
            </a:br>
            <a:r>
              <a:rPr lang="en-US" sz="3200" dirty="0" smtClean="0"/>
              <a:t>Preparation, cont.  </a:t>
            </a:r>
            <a:endParaRPr lang="en-US" sz="3200" dirty="0"/>
          </a:p>
        </p:txBody>
      </p:sp>
    </p:spTree>
    <p:extLst>
      <p:ext uri="{BB962C8B-B14F-4D97-AF65-F5344CB8AC3E}">
        <p14:creationId xmlns:p14="http://schemas.microsoft.com/office/powerpoint/2010/main" val="3910370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7</a:t>
            </a:fld>
            <a:endParaRPr lang="en-US"/>
          </a:p>
        </p:txBody>
      </p:sp>
      <p:sp>
        <p:nvSpPr>
          <p:cNvPr id="3" name="Rectangle 2"/>
          <p:cNvSpPr/>
          <p:nvPr/>
        </p:nvSpPr>
        <p:spPr>
          <a:xfrm>
            <a:off x="304800" y="1219200"/>
            <a:ext cx="8458200" cy="3600986"/>
          </a:xfrm>
          <a:prstGeom prst="rect">
            <a:avLst/>
          </a:prstGeom>
        </p:spPr>
        <p:txBody>
          <a:bodyPr wrap="square">
            <a:spAutoFit/>
          </a:bodyPr>
          <a:lstStyle/>
          <a:p>
            <a:endParaRPr lang="en-US" sz="2800" b="1" dirty="0" smtClean="0"/>
          </a:p>
          <a:p>
            <a:r>
              <a:rPr lang="en-US" sz="2800" b="1" dirty="0" smtClean="0"/>
              <a:t>Reclassify any receivables</a:t>
            </a:r>
          </a:p>
          <a:p>
            <a:endParaRPr lang="en-US" sz="2800" b="1" dirty="0"/>
          </a:p>
          <a:p>
            <a:pPr marL="285750" indent="-285750">
              <a:buFont typeface="Arial" panose="020B0604020202020204" pitchFamily="34" charset="0"/>
              <a:buChar char="•"/>
            </a:pPr>
            <a:r>
              <a:rPr lang="en-US" dirty="0"/>
              <a:t>Optionally, any reclassifications should be done.  </a:t>
            </a:r>
            <a:endParaRPr lang="en-US" dirty="0" smtClean="0"/>
          </a:p>
          <a:p>
            <a:pPr marL="285750" indent="-285750">
              <a:buFont typeface="Arial" panose="020B0604020202020204" pitchFamily="34" charset="0"/>
              <a:buChar char="•"/>
            </a:pPr>
            <a:r>
              <a:rPr lang="en-US" dirty="0" smtClean="0"/>
              <a:t>Use </a:t>
            </a:r>
            <a:r>
              <a:rPr lang="en-US" dirty="0"/>
              <a:t>process </a:t>
            </a:r>
            <a:r>
              <a:rPr lang="en-US" i="1" dirty="0"/>
              <a:t>ZFPRCLS</a:t>
            </a:r>
            <a:r>
              <a:rPr lang="en-US" dirty="0"/>
              <a:t> to take any PLRF, SEOR, HOGR, LOSR, etc. refunds out of the appropriate fund source and move them to tuition.  Re-class any PELC, HOGC, etc. to BOOK.  </a:t>
            </a:r>
          </a:p>
          <a:p>
            <a:pPr marL="285750" indent="-285750">
              <a:buFont typeface="Arial" panose="020B0604020202020204" pitchFamily="34" charset="0"/>
              <a:buChar char="•"/>
            </a:pPr>
            <a:r>
              <a:rPr lang="en-US" dirty="0"/>
              <a:t>ZFPRCLS can be ran by term or across the board and may require un-applying and reapplying for the semester.  </a:t>
            </a:r>
          </a:p>
          <a:p>
            <a:pPr marL="285750" indent="-285750">
              <a:buFont typeface="Arial" panose="020B0604020202020204" pitchFamily="34" charset="0"/>
              <a:buChar char="•"/>
            </a:pPr>
            <a:r>
              <a:rPr lang="en-US" dirty="0"/>
              <a:t>ZFPRCLS is for charges only.  </a:t>
            </a:r>
          </a:p>
          <a:p>
            <a:pPr marL="285750" indent="-285750">
              <a:buFont typeface="Arial" panose="020B0604020202020204" pitchFamily="34" charset="0"/>
              <a:buChar char="•"/>
            </a:pPr>
            <a:r>
              <a:rPr lang="en-US" dirty="0"/>
              <a:t>Just be sure to KNOW YOUR DATA!!</a:t>
            </a:r>
          </a:p>
        </p:txBody>
      </p:sp>
      <p:sp>
        <p:nvSpPr>
          <p:cNvPr id="4" name="Title 1"/>
          <p:cNvSpPr txBox="1">
            <a:spLocks/>
          </p:cNvSpPr>
          <p:nvPr/>
        </p:nvSpPr>
        <p:spPr>
          <a:xfrm>
            <a:off x="457200" y="274638"/>
            <a:ext cx="8229600" cy="1143000"/>
          </a:xfrm>
          <a:prstGeom prst="rect">
            <a:avLst/>
          </a:prstGeom>
        </p:spPr>
        <p:txBody>
          <a:bodyPr>
            <a:normAutofit fontScale="97500" lnSpcReduction="100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4000" smtClean="0"/>
              <a:t>Banner Year-End </a:t>
            </a:r>
            <a:br>
              <a:rPr lang="en-US" sz="4000" smtClean="0"/>
            </a:br>
            <a:r>
              <a:rPr lang="en-US" sz="3600" smtClean="0"/>
              <a:t>Preparation, cont.  </a:t>
            </a:r>
            <a:endParaRPr lang="en-US" sz="3600" dirty="0"/>
          </a:p>
        </p:txBody>
      </p:sp>
      <p:sp>
        <p:nvSpPr>
          <p:cNvPr id="5" name="TextBox 4"/>
          <p:cNvSpPr txBox="1"/>
          <p:nvPr/>
        </p:nvSpPr>
        <p:spPr>
          <a:xfrm>
            <a:off x="685800" y="4953000"/>
            <a:ext cx="7924800" cy="646331"/>
          </a:xfrm>
          <a:prstGeom prst="rect">
            <a:avLst/>
          </a:prstGeom>
          <a:noFill/>
        </p:spPr>
        <p:txBody>
          <a:bodyPr wrap="square" rtlCol="0">
            <a:spAutoFit/>
          </a:bodyPr>
          <a:lstStyle/>
          <a:p>
            <a:r>
              <a:rPr lang="en-US" b="1" dirty="0" smtClean="0"/>
              <a:t>If you do not currently re-class, don’t start now. Wait until after year end and make sure to discuss with your VPA first! </a:t>
            </a:r>
            <a:endParaRPr lang="en-US" b="1" dirty="0"/>
          </a:p>
        </p:txBody>
      </p:sp>
    </p:spTree>
    <p:extLst>
      <p:ext uri="{BB962C8B-B14F-4D97-AF65-F5344CB8AC3E}">
        <p14:creationId xmlns:p14="http://schemas.microsoft.com/office/powerpoint/2010/main" val="702145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305800" cy="5291741"/>
          </a:xfrm>
        </p:spPr>
        <p:txBody>
          <a:bodyPr>
            <a:normAutofit/>
          </a:bodyPr>
          <a:lstStyle/>
          <a:p>
            <a:endParaRPr lang="en-US" sz="2400" dirty="0" smtClean="0"/>
          </a:p>
          <a:p>
            <a:endParaRPr lang="en-US" sz="2400" dirty="0"/>
          </a:p>
          <a:p>
            <a:r>
              <a:rPr lang="en-US" sz="2400" dirty="0" smtClean="0"/>
              <a:t>The amount of down time that the business office requests should depend on the cleanliness of your data, the size of your college and the speed of Banner. </a:t>
            </a:r>
          </a:p>
          <a:p>
            <a:endParaRPr lang="en-US" sz="2400" dirty="0" smtClean="0"/>
          </a:p>
          <a:p>
            <a:r>
              <a:rPr lang="en-US" sz="2400" dirty="0" smtClean="0"/>
              <a:t>Your BPL should lock out any users who will be updating information onto student accounts.  </a:t>
            </a:r>
          </a:p>
          <a:p>
            <a:endParaRPr lang="en-US" dirty="0" smtClean="0"/>
          </a:p>
          <a:p>
            <a:endParaRPr lang="en-US" sz="2400" dirty="0">
              <a:solidFill>
                <a:srgbClr val="FF0000"/>
              </a:solidFill>
            </a:endParaRPr>
          </a:p>
        </p:txBody>
      </p:sp>
      <p:sp>
        <p:nvSpPr>
          <p:cNvPr id="2" name="Title 1"/>
          <p:cNvSpPr>
            <a:spLocks noGrp="1"/>
          </p:cNvSpPr>
          <p:nvPr>
            <p:ph type="title"/>
          </p:nvPr>
        </p:nvSpPr>
        <p:spPr/>
        <p:txBody>
          <a:bodyPr>
            <a:normAutofit fontScale="90000"/>
          </a:bodyPr>
          <a:lstStyle/>
          <a:p>
            <a:r>
              <a:rPr lang="en-US" sz="4000" dirty="0" smtClean="0"/>
              <a:t>Banner Year-End </a:t>
            </a:r>
            <a:br>
              <a:rPr lang="en-US" sz="4000" dirty="0" smtClean="0"/>
            </a:br>
            <a:r>
              <a:rPr lang="en-US" sz="3600" dirty="0" smtClean="0"/>
              <a:t>Processing Steps</a:t>
            </a:r>
            <a:endParaRPr lang="en-US" sz="3600" dirty="0"/>
          </a:p>
        </p:txBody>
      </p:sp>
      <p:sp>
        <p:nvSpPr>
          <p:cNvPr id="5" name="Slide Number Placeholder 4"/>
          <p:cNvSpPr>
            <a:spLocks noGrp="1"/>
          </p:cNvSpPr>
          <p:nvPr>
            <p:ph type="sldNum" sz="quarter" idx="12"/>
          </p:nvPr>
        </p:nvSpPr>
        <p:spPr/>
        <p:txBody>
          <a:bodyPr/>
          <a:lstStyle/>
          <a:p>
            <a:fld id="{B9B46844-B081-4CCE-97E0-DC1698651399}" type="slidenum">
              <a:rPr lang="en-US" smtClean="0"/>
              <a:t>8</a:t>
            </a:fld>
            <a:endParaRPr lang="en-US"/>
          </a:p>
        </p:txBody>
      </p:sp>
    </p:spTree>
    <p:extLst>
      <p:ext uri="{BB962C8B-B14F-4D97-AF65-F5344CB8AC3E}">
        <p14:creationId xmlns:p14="http://schemas.microsoft.com/office/powerpoint/2010/main" val="1960336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305800" cy="4926615"/>
          </a:xfrm>
        </p:spPr>
        <p:txBody>
          <a:bodyPr>
            <a:normAutofit fontScale="92500"/>
          </a:bodyPr>
          <a:lstStyle/>
          <a:p>
            <a:r>
              <a:rPr lang="en-US" sz="2400" dirty="0" smtClean="0"/>
              <a:t>Financial Aid Reconciliation Reports Needed:</a:t>
            </a:r>
          </a:p>
          <a:p>
            <a:endParaRPr lang="en-US" sz="2400" dirty="0" smtClean="0"/>
          </a:p>
          <a:p>
            <a:r>
              <a:rPr lang="en-US" sz="2000" dirty="0">
                <a:solidFill>
                  <a:srgbClr val="FF0000"/>
                </a:solidFill>
              </a:rPr>
              <a:t>Ensure FA reconciles State(ZFRGSFC) and Federal Funds(RERGRNT) – ask for copies of the reconciled reports!!! </a:t>
            </a:r>
            <a:endParaRPr lang="en-US" sz="2000" dirty="0" smtClean="0">
              <a:solidFill>
                <a:srgbClr val="FF0000"/>
              </a:solidFill>
            </a:endParaRPr>
          </a:p>
          <a:p>
            <a:endParaRPr lang="en-US" sz="2000" dirty="0" smtClean="0">
              <a:solidFill>
                <a:srgbClr val="FF0000"/>
              </a:solidFill>
            </a:endParaRPr>
          </a:p>
          <a:p>
            <a:r>
              <a:rPr lang="en-US" sz="2400" dirty="0" smtClean="0"/>
              <a:t>COD </a:t>
            </a:r>
            <a:r>
              <a:rPr lang="en-US" sz="2400" dirty="0"/>
              <a:t>for Pell and Loans that ties to Banner at June 30 with no </a:t>
            </a:r>
            <a:r>
              <a:rPr lang="en-US" sz="2400" dirty="0" smtClean="0"/>
              <a:t>discrepancies</a:t>
            </a:r>
          </a:p>
          <a:p>
            <a:endParaRPr lang="en-US" sz="2400" dirty="0"/>
          </a:p>
          <a:p>
            <a:r>
              <a:rPr lang="en-US" sz="2400" dirty="0"/>
              <a:t>SURFER reconciliations at June 30 with no </a:t>
            </a:r>
            <a:r>
              <a:rPr lang="en-US" sz="2400" dirty="0" smtClean="0"/>
              <a:t>discrepancies</a:t>
            </a:r>
            <a:endParaRPr lang="en-US" sz="2400" dirty="0"/>
          </a:p>
          <a:p>
            <a:endParaRPr lang="en-US" sz="2400" dirty="0" smtClean="0"/>
          </a:p>
          <a:p>
            <a:r>
              <a:rPr lang="en-US" sz="2400" dirty="0" smtClean="0"/>
              <a:t>These are reports that your VPA may need during audits, so they are good to have to put with your other Year </a:t>
            </a:r>
            <a:r>
              <a:rPr lang="en-US" sz="2400" smtClean="0"/>
              <a:t>End reports </a:t>
            </a:r>
            <a:endParaRPr lang="en-US" sz="2400" dirty="0"/>
          </a:p>
          <a:p>
            <a:endParaRPr lang="en-US" dirty="0" smtClean="0"/>
          </a:p>
          <a:p>
            <a:endParaRPr lang="en-US" sz="2400" dirty="0">
              <a:solidFill>
                <a:srgbClr val="FF0000"/>
              </a:solidFill>
            </a:endParaRPr>
          </a:p>
        </p:txBody>
      </p:sp>
      <p:sp>
        <p:nvSpPr>
          <p:cNvPr id="2" name="Title 1"/>
          <p:cNvSpPr>
            <a:spLocks noGrp="1"/>
          </p:cNvSpPr>
          <p:nvPr>
            <p:ph type="title"/>
          </p:nvPr>
        </p:nvSpPr>
        <p:spPr/>
        <p:txBody>
          <a:bodyPr>
            <a:normAutofit fontScale="90000"/>
          </a:bodyPr>
          <a:lstStyle/>
          <a:p>
            <a:r>
              <a:rPr lang="en-US" sz="4000" dirty="0" smtClean="0"/>
              <a:t>Banner Year-End </a:t>
            </a:r>
            <a:br>
              <a:rPr lang="en-US" sz="4000" dirty="0" smtClean="0"/>
            </a:br>
            <a:r>
              <a:rPr lang="en-US" sz="3600" dirty="0" smtClean="0"/>
              <a:t>Processing Steps</a:t>
            </a:r>
            <a:endParaRPr lang="en-US" sz="3600" dirty="0"/>
          </a:p>
        </p:txBody>
      </p:sp>
      <p:sp>
        <p:nvSpPr>
          <p:cNvPr id="5" name="Slide Number Placeholder 4"/>
          <p:cNvSpPr>
            <a:spLocks noGrp="1"/>
          </p:cNvSpPr>
          <p:nvPr>
            <p:ph type="sldNum" sz="quarter" idx="12"/>
          </p:nvPr>
        </p:nvSpPr>
        <p:spPr/>
        <p:txBody>
          <a:bodyPr/>
          <a:lstStyle/>
          <a:p>
            <a:fld id="{B9B46844-B081-4CCE-97E0-DC1698651399}" type="slidenum">
              <a:rPr lang="en-US" smtClean="0"/>
              <a:t>9</a:t>
            </a:fld>
            <a:endParaRPr lang="en-US"/>
          </a:p>
        </p:txBody>
      </p:sp>
    </p:spTree>
    <p:extLst>
      <p:ext uri="{BB962C8B-B14F-4D97-AF65-F5344CB8AC3E}">
        <p14:creationId xmlns:p14="http://schemas.microsoft.com/office/powerpoint/2010/main" val="1558461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9858</TotalTime>
  <Words>2354</Words>
  <Application>Microsoft Office PowerPoint</Application>
  <PresentationFormat>On-screen Show (4:3)</PresentationFormat>
  <Paragraphs>399</Paragraphs>
  <Slides>37</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37</vt:i4>
      </vt:variant>
    </vt:vector>
  </HeadingPairs>
  <TitlesOfParts>
    <vt:vector size="49" baseType="lpstr">
      <vt:lpstr>Arial</vt:lpstr>
      <vt:lpstr>Calibri</vt:lpstr>
      <vt:lpstr>Franklin Gothic Book</vt:lpstr>
      <vt:lpstr>Franklin Gothic Medium</vt:lpstr>
      <vt:lpstr>Lucida Sans Unicode</vt:lpstr>
      <vt:lpstr>Tunga</vt:lpstr>
      <vt:lpstr>Verdana</vt:lpstr>
      <vt:lpstr>Wingdings</vt:lpstr>
      <vt:lpstr>Wingdings 2</vt:lpstr>
      <vt:lpstr>Wingdings 3</vt:lpstr>
      <vt:lpstr>Concourse</vt:lpstr>
      <vt:lpstr>Angles</vt:lpstr>
      <vt:lpstr>PowerPoint Presentation</vt:lpstr>
      <vt:lpstr>PowerPoint Presentation</vt:lpstr>
      <vt:lpstr>Banner Year-End  Preparation – Getting Ready  </vt:lpstr>
      <vt:lpstr>PowerPoint Presentation</vt:lpstr>
      <vt:lpstr>Banner Year-End  Preparation, cont.  </vt:lpstr>
      <vt:lpstr>PowerPoint Presentation</vt:lpstr>
      <vt:lpstr>PowerPoint Presentation</vt:lpstr>
      <vt:lpstr>Banner Year-End  Processing Steps</vt:lpstr>
      <vt:lpstr>Banner Year-End  Processing Steps</vt:lpstr>
      <vt:lpstr>Banner Year-End  Processing Steps</vt:lpstr>
      <vt:lpstr>Banner Year-End  Processing Steps</vt:lpstr>
      <vt:lpstr>Banner Year-End  Processing Steps</vt:lpstr>
      <vt:lpstr>Banner Year-End  Processing Steps</vt:lpstr>
      <vt:lpstr>Banner Year-End  Processing Steps</vt:lpstr>
      <vt:lpstr>Banner Year-End  HELP!!!  FAQs --- Where, what, how? </vt:lpstr>
      <vt:lpstr>Banner Year-End  Help!!! FAQs</vt:lpstr>
      <vt:lpstr>Banner Year-End  Help!!! FAQs</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What if things don’t balance?</vt:lpstr>
      <vt:lpstr>Banner Year-End  What if things don’t balance?</vt:lpstr>
      <vt:lpstr>Banner Year-End  What if things don’t balance?</vt:lpstr>
      <vt:lpstr>Banner Year-End  What if things don’t balance?</vt:lpstr>
      <vt:lpstr>Banner Year-End  What if things don’t balance?</vt:lpstr>
      <vt:lpstr>Banner Year-End  What if things don’t balance?</vt:lpstr>
      <vt:lpstr>Banner Year-End  What if things don’t balance?</vt:lpstr>
      <vt:lpstr>Banner Year-End  What if things don’t balance?</vt:lpstr>
      <vt:lpstr>PowerPoint Presentation</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Banner Year-End Procedures</dc:title>
  <dc:creator>Welden, David</dc:creator>
  <cp:lastModifiedBy>Moore, Tracy</cp:lastModifiedBy>
  <cp:revision>147</cp:revision>
  <cp:lastPrinted>2016-05-23T16:58:14Z</cp:lastPrinted>
  <dcterms:created xsi:type="dcterms:W3CDTF">2013-05-10T19:07:48Z</dcterms:created>
  <dcterms:modified xsi:type="dcterms:W3CDTF">2023-05-16T12:26:19Z</dcterms:modified>
</cp:coreProperties>
</file>